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124"/>
  </p:handoutMasterIdLst>
  <p:sldIdLst>
    <p:sldId id="258" r:id="rId3"/>
    <p:sldId id="916" r:id="rId4"/>
    <p:sldId id="259" r:id="rId5"/>
    <p:sldId id="268" r:id="rId7"/>
    <p:sldId id="1389" r:id="rId8"/>
    <p:sldId id="1390" r:id="rId9"/>
    <p:sldId id="1391" r:id="rId10"/>
    <p:sldId id="2332" r:id="rId11"/>
    <p:sldId id="2333" r:id="rId12"/>
    <p:sldId id="756" r:id="rId13"/>
    <p:sldId id="757" r:id="rId14"/>
    <p:sldId id="753" r:id="rId15"/>
    <p:sldId id="752" r:id="rId16"/>
    <p:sldId id="754" r:id="rId17"/>
    <p:sldId id="755" r:id="rId18"/>
    <p:sldId id="400" r:id="rId19"/>
    <p:sldId id="454" r:id="rId20"/>
    <p:sldId id="2229" r:id="rId21"/>
    <p:sldId id="719" r:id="rId22"/>
    <p:sldId id="720" r:id="rId23"/>
    <p:sldId id="721" r:id="rId24"/>
    <p:sldId id="1536" r:id="rId25"/>
    <p:sldId id="1759" r:id="rId26"/>
    <p:sldId id="1533" r:id="rId27"/>
    <p:sldId id="1645" r:id="rId28"/>
    <p:sldId id="1755" r:id="rId29"/>
    <p:sldId id="1998" r:id="rId30"/>
    <p:sldId id="1535" r:id="rId31"/>
    <p:sldId id="1761" r:id="rId32"/>
    <p:sldId id="1972" r:id="rId33"/>
    <p:sldId id="1973" r:id="rId34"/>
    <p:sldId id="1974" r:id="rId35"/>
    <p:sldId id="1976" r:id="rId36"/>
    <p:sldId id="1977" r:id="rId37"/>
    <p:sldId id="1978" r:id="rId38"/>
    <p:sldId id="1979" r:id="rId39"/>
    <p:sldId id="1982" r:id="rId40"/>
    <p:sldId id="1983" r:id="rId41"/>
    <p:sldId id="1984" r:id="rId42"/>
    <p:sldId id="1985" r:id="rId43"/>
    <p:sldId id="1990" r:id="rId44"/>
    <p:sldId id="2001" r:id="rId45"/>
    <p:sldId id="1991" r:id="rId46"/>
    <p:sldId id="1992" r:id="rId47"/>
    <p:sldId id="1994" r:id="rId48"/>
    <p:sldId id="1997" r:id="rId49"/>
    <p:sldId id="2002" r:id="rId50"/>
    <p:sldId id="1500" r:id="rId51"/>
    <p:sldId id="1501" r:id="rId52"/>
    <p:sldId id="1503" r:id="rId53"/>
    <p:sldId id="1507" r:id="rId54"/>
    <p:sldId id="1539" r:id="rId55"/>
    <p:sldId id="1540" r:id="rId56"/>
    <p:sldId id="365" r:id="rId57"/>
    <p:sldId id="1220" r:id="rId58"/>
    <p:sldId id="1221" r:id="rId59"/>
    <p:sldId id="556" r:id="rId60"/>
    <p:sldId id="832" r:id="rId61"/>
    <p:sldId id="833" r:id="rId62"/>
    <p:sldId id="834" r:id="rId63"/>
    <p:sldId id="835" r:id="rId64"/>
    <p:sldId id="2004" r:id="rId65"/>
    <p:sldId id="875" r:id="rId66"/>
    <p:sldId id="1089" r:id="rId67"/>
    <p:sldId id="1090" r:id="rId68"/>
    <p:sldId id="1538" r:id="rId69"/>
    <p:sldId id="1091" r:id="rId70"/>
    <p:sldId id="1167" r:id="rId71"/>
    <p:sldId id="977" r:id="rId72"/>
    <p:sldId id="761" r:id="rId73"/>
    <p:sldId id="762" r:id="rId74"/>
    <p:sldId id="763" r:id="rId75"/>
    <p:sldId id="2179" r:id="rId76"/>
    <p:sldId id="2180" r:id="rId77"/>
    <p:sldId id="1292" r:id="rId78"/>
    <p:sldId id="1291" r:id="rId79"/>
    <p:sldId id="1293" r:id="rId80"/>
    <p:sldId id="1294" r:id="rId81"/>
    <p:sldId id="1295" r:id="rId82"/>
    <p:sldId id="1297" r:id="rId83"/>
    <p:sldId id="1296" r:id="rId84"/>
    <p:sldId id="1299" r:id="rId85"/>
    <p:sldId id="1298" r:id="rId86"/>
    <p:sldId id="2141" r:id="rId87"/>
    <p:sldId id="1334" r:id="rId88"/>
    <p:sldId id="1335" r:id="rId89"/>
    <p:sldId id="1336" r:id="rId90"/>
    <p:sldId id="1338" r:id="rId91"/>
    <p:sldId id="1339" r:id="rId92"/>
    <p:sldId id="2181" r:id="rId93"/>
    <p:sldId id="1340" r:id="rId94"/>
    <p:sldId id="1341" r:id="rId95"/>
    <p:sldId id="1342" r:id="rId96"/>
    <p:sldId id="1343" r:id="rId97"/>
    <p:sldId id="1344" r:id="rId98"/>
    <p:sldId id="1541" r:id="rId99"/>
    <p:sldId id="1542" r:id="rId100"/>
    <p:sldId id="1543" r:id="rId101"/>
    <p:sldId id="1544" r:id="rId102"/>
    <p:sldId id="1545" r:id="rId103"/>
    <p:sldId id="1378" r:id="rId104"/>
    <p:sldId id="1381" r:id="rId105"/>
    <p:sldId id="1382" r:id="rId106"/>
    <p:sldId id="1383" r:id="rId107"/>
    <p:sldId id="1384" r:id="rId108"/>
    <p:sldId id="1380" r:id="rId109"/>
    <p:sldId id="1385" r:id="rId110"/>
    <p:sldId id="1386" r:id="rId111"/>
    <p:sldId id="1021" r:id="rId112"/>
    <p:sldId id="638" r:id="rId113"/>
    <p:sldId id="1022" r:id="rId114"/>
    <p:sldId id="876" r:id="rId115"/>
    <p:sldId id="737" r:id="rId116"/>
    <p:sldId id="730" r:id="rId117"/>
    <p:sldId id="1287" r:id="rId118"/>
    <p:sldId id="1333" r:id="rId119"/>
    <p:sldId id="2003" r:id="rId120"/>
    <p:sldId id="282" r:id="rId121"/>
    <p:sldId id="554" r:id="rId122"/>
    <p:sldId id="285"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E2D"/>
    <a:srgbClr val="AE0212"/>
    <a:srgbClr val="D34BD9"/>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8" Type="http://schemas.openxmlformats.org/officeDocument/2006/relationships/commentAuthors" Target="commentAuthors.xml"/><Relationship Id="rId127" Type="http://schemas.openxmlformats.org/officeDocument/2006/relationships/tableStyles" Target="tableStyles.xml"/><Relationship Id="rId126" Type="http://schemas.openxmlformats.org/officeDocument/2006/relationships/viewProps" Target="viewProps.xml"/><Relationship Id="rId125" Type="http://schemas.openxmlformats.org/officeDocument/2006/relationships/presProps" Target="presProps.xml"/><Relationship Id="rId124" Type="http://schemas.openxmlformats.org/officeDocument/2006/relationships/handoutMaster" Target="handoutMasters/handoutMaster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20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203.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204.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205.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207.png"/><Relationship Id="rId1" Type="http://schemas.openxmlformats.org/officeDocument/2006/relationships/image" Target="../media/image20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208.pn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209.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11.png"/><Relationship Id="rId1" Type="http://schemas.openxmlformats.org/officeDocument/2006/relationships/image" Target="../media/image210.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2.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5.png"/><Relationship Id="rId1" Type="http://schemas.openxmlformats.org/officeDocument/2006/relationships/image" Target="../media/image21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7.png"/><Relationship Id="rId1" Type="http://schemas.openxmlformats.org/officeDocument/2006/relationships/image" Target="../media/image216.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9.png"/><Relationship Id="rId1" Type="http://schemas.openxmlformats.org/officeDocument/2006/relationships/image" Target="../media/image218.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1.png"/><Relationship Id="rId1" Type="http://schemas.openxmlformats.org/officeDocument/2006/relationships/image" Target="../media/image220.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3.png"/><Relationship Id="rId1" Type="http://schemas.openxmlformats.org/officeDocument/2006/relationships/image" Target="../media/image222.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5.png"/><Relationship Id="rId1" Type="http://schemas.openxmlformats.org/officeDocument/2006/relationships/image" Target="../media/image224.png"/></Relationships>
</file>

<file path=ppt/slides/_rels/slide118.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19.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56.xml"/><Relationship Id="rId17" Type="http://schemas.openxmlformats.org/officeDocument/2006/relationships/slideLayout" Target="../slideLayouts/slideLayout1.xml"/><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14.png"/><Relationship Id="rId13" Type="http://schemas.openxmlformats.org/officeDocument/2006/relationships/hyperlink" Target="https://dev.to/weder96" TargetMode="External"/><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29.png"/><Relationship Id="rId4" Type="http://schemas.openxmlformats.org/officeDocument/2006/relationships/image" Target="../media/image1.sv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sv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svg"/><Relationship Id="rId3" Type="http://schemas.openxmlformats.org/officeDocument/2006/relationships/image" Target="../media/image43.png"/><Relationship Id="rId25" Type="http://schemas.openxmlformats.org/officeDocument/2006/relationships/slideLayout" Target="../slideLayouts/slideLayout7.xml"/><Relationship Id="rId24" Type="http://schemas.openxmlformats.org/officeDocument/2006/relationships/image" Target="../media/image61.png"/><Relationship Id="rId23" Type="http://schemas.openxmlformats.org/officeDocument/2006/relationships/image" Target="../media/image60.png"/><Relationship Id="rId22" Type="http://schemas.openxmlformats.org/officeDocument/2006/relationships/image" Target="../media/image59.png"/><Relationship Id="rId21" Type="http://schemas.openxmlformats.org/officeDocument/2006/relationships/image" Target="../media/image58.png"/><Relationship Id="rId20" Type="http://schemas.openxmlformats.org/officeDocument/2006/relationships/image" Target="../media/image57.png"/><Relationship Id="rId2" Type="http://schemas.openxmlformats.org/officeDocument/2006/relationships/image" Target="../media/image42.png"/><Relationship Id="rId19" Type="http://schemas.openxmlformats.org/officeDocument/2006/relationships/image" Target="../media/image56.png"/><Relationship Id="rId18" Type="http://schemas.openxmlformats.org/officeDocument/2006/relationships/image" Target="../media/image55.png"/><Relationship Id="rId17" Type="http://schemas.openxmlformats.org/officeDocument/2006/relationships/image" Target="../media/image6.svg"/><Relationship Id="rId16" Type="http://schemas.openxmlformats.org/officeDocument/2006/relationships/image" Target="../media/image54.png"/><Relationship Id="rId15" Type="http://schemas.openxmlformats.org/officeDocument/2006/relationships/image" Target="../media/image53.png"/><Relationship Id="rId14" Type="http://schemas.openxmlformats.org/officeDocument/2006/relationships/image" Target="../media/image52.png"/><Relationship Id="rId13" Type="http://schemas.openxmlformats.org/officeDocument/2006/relationships/image" Target="../media/image51.png"/><Relationship Id="rId12" Type="http://schemas.openxmlformats.org/officeDocument/2006/relationships/image" Target="../media/image50.png"/><Relationship Id="rId11" Type="http://schemas.openxmlformats.org/officeDocument/2006/relationships/image" Target="../media/image5.svg"/><Relationship Id="rId10" Type="http://schemas.openxmlformats.org/officeDocument/2006/relationships/image" Target="../media/image49.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4.png"/><Relationship Id="rId6" Type="http://schemas.openxmlformats.org/officeDocument/2006/relationships/image" Target="../media/image24.png"/><Relationship Id="rId5" Type="http://schemas.openxmlformats.org/officeDocument/2006/relationships/image" Target="../media/image63.png"/><Relationship Id="rId4" Type="http://schemas.openxmlformats.org/officeDocument/2006/relationships/image" Target="../media/image60.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png"/><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69.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2.png"/><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image" Target="../media/image7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7.png"/><Relationship Id="rId2" Type="http://schemas.openxmlformats.org/officeDocument/2006/relationships/image" Target="../media/image78.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4.png"/><Relationship Id="rId15" Type="http://schemas.openxmlformats.org/officeDocument/2006/relationships/hyperlink" Target="https://dev.to/weder96" TargetMode="External"/><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hyperlink" Target="https://twitter.com/weder96" TargetMode="External"/><Relationship Id="rId10" Type="http://schemas.openxmlformats.org/officeDocument/2006/relationships/image" Target="../media/image10.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7.svg"/><Relationship Id="rId7" Type="http://schemas.openxmlformats.org/officeDocument/2006/relationships/image" Target="../media/image81.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svg"/><Relationship Id="rId3" Type="http://schemas.openxmlformats.org/officeDocument/2006/relationships/image" Target="../media/image43.png"/><Relationship Id="rId2" Type="http://schemas.openxmlformats.org/officeDocument/2006/relationships/image" Target="../media/image80.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5.png"/><Relationship Id="rId2" Type="http://schemas.openxmlformats.org/officeDocument/2006/relationships/image" Target="../media/image8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81.png"/><Relationship Id="rId7" Type="http://schemas.openxmlformats.org/officeDocument/2006/relationships/image" Target="../media/image9.svg"/><Relationship Id="rId6" Type="http://schemas.openxmlformats.org/officeDocument/2006/relationships/image" Target="../media/image84.png"/><Relationship Id="rId5" Type="http://schemas.openxmlformats.org/officeDocument/2006/relationships/image" Target="../media/image8.svg"/><Relationship Id="rId4" Type="http://schemas.openxmlformats.org/officeDocument/2006/relationships/image" Target="../media/image83.png"/><Relationship Id="rId3" Type="http://schemas.openxmlformats.org/officeDocument/2006/relationships/image" Target="../media/image44.png"/><Relationship Id="rId2" Type="http://schemas.openxmlformats.org/officeDocument/2006/relationships/image" Target="../media/image45.png"/><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image" Target="../media/image11.svg"/><Relationship Id="rId12" Type="http://schemas.openxmlformats.org/officeDocument/2006/relationships/image" Target="../media/image86.png"/><Relationship Id="rId11" Type="http://schemas.openxmlformats.org/officeDocument/2006/relationships/image" Target="../media/image10.svg"/><Relationship Id="rId10" Type="http://schemas.openxmlformats.org/officeDocument/2006/relationships/image" Target="../media/image85.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4.png"/><Relationship Id="rId2" Type="http://schemas.openxmlformats.org/officeDocument/2006/relationships/image" Target="../media/image89.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1.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4.png"/><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1.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1.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svg"/><Relationship Id="rId3" Type="http://schemas.openxmlformats.org/officeDocument/2006/relationships/image" Target="../media/image43.png"/><Relationship Id="rId2" Type="http://schemas.openxmlformats.org/officeDocument/2006/relationships/image" Target="../media/image92.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96.png"/><Relationship Id="rId2" Type="http://schemas.openxmlformats.org/officeDocument/2006/relationships/image" Target="../media/image41.png"/><Relationship Id="rId1" Type="http://schemas.openxmlformats.org/officeDocument/2006/relationships/image" Target="../media/image95.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4.svg"/><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99.pn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100.pn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5" Type="http://schemas.openxmlformats.org/officeDocument/2006/relationships/notesSlide" Target="../notesSlides/notesSlide10.xml"/><Relationship Id="rId14" Type="http://schemas.openxmlformats.org/officeDocument/2006/relationships/slideLayout" Target="../slideLayouts/slideLayout7.xml"/><Relationship Id="rId13" Type="http://schemas.openxmlformats.org/officeDocument/2006/relationships/image" Target="../media/image112.png"/><Relationship Id="rId12" Type="http://schemas.openxmlformats.org/officeDocument/2006/relationships/image" Target="../media/image111.png"/><Relationship Id="rId11" Type="http://schemas.openxmlformats.org/officeDocument/2006/relationships/image" Target="../media/image110.png"/><Relationship Id="rId10" Type="http://schemas.openxmlformats.org/officeDocument/2006/relationships/image" Target="../media/image109.png"/><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14.png"/><Relationship Id="rId1" Type="http://schemas.openxmlformats.org/officeDocument/2006/relationships/image" Target="../media/image113.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6.png"/><Relationship Id="rId2" Type="http://schemas.openxmlformats.org/officeDocument/2006/relationships/image" Target="../media/image55.png"/><Relationship Id="rId1" Type="http://schemas.openxmlformats.org/officeDocument/2006/relationships/image" Target="../media/image115.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1.png"/><Relationship Id="rId2" Type="http://schemas.openxmlformats.org/officeDocument/2006/relationships/image" Target="../media/image117.pn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9.png"/><Relationship Id="rId1" Type="http://schemas.openxmlformats.org/officeDocument/2006/relationships/image" Target="../media/image118.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20.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4.svg"/><Relationship Id="rId4" Type="http://schemas.openxmlformats.org/officeDocument/2006/relationships/image" Target="../media/image122.png"/><Relationship Id="rId3" Type="http://schemas.openxmlformats.org/officeDocument/2006/relationships/image" Target="../media/image13.svg"/><Relationship Id="rId2" Type="http://schemas.openxmlformats.org/officeDocument/2006/relationships/image" Target="../media/image121.png"/><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48.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14.svg"/><Relationship Id="rId4" Type="http://schemas.openxmlformats.org/officeDocument/2006/relationships/image" Target="../media/image122.png"/><Relationship Id="rId3" Type="http://schemas.openxmlformats.org/officeDocument/2006/relationships/image" Target="../media/image13.svg"/><Relationship Id="rId2" Type="http://schemas.openxmlformats.org/officeDocument/2006/relationships/image" Target="../media/image121.png"/><Relationship Id="rId12" Type="http://schemas.openxmlformats.org/officeDocument/2006/relationships/notesSlide" Target="../notesSlides/notesSlide14.xml"/><Relationship Id="rId11" Type="http://schemas.openxmlformats.org/officeDocument/2006/relationships/slideLayout" Target="../slideLayouts/slideLayout7.xml"/><Relationship Id="rId10" Type="http://schemas.openxmlformats.org/officeDocument/2006/relationships/image" Target="../media/image124.png"/><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125.png"/><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svg"/><Relationship Id="rId7" Type="http://schemas.openxmlformats.org/officeDocument/2006/relationships/image" Target="../media/image86.png"/><Relationship Id="rId6" Type="http://schemas.openxmlformats.org/officeDocument/2006/relationships/image" Target="../media/image45.png"/><Relationship Id="rId5" Type="http://schemas.openxmlformats.org/officeDocument/2006/relationships/image" Target="../media/image15.svg"/><Relationship Id="rId4" Type="http://schemas.openxmlformats.org/officeDocument/2006/relationships/image" Target="../media/image126.png"/><Relationship Id="rId3" Type="http://schemas.openxmlformats.org/officeDocument/2006/relationships/image" Target="../media/image6.svg"/><Relationship Id="rId2" Type="http://schemas.openxmlformats.org/officeDocument/2006/relationships/image" Target="../media/image54.png"/><Relationship Id="rId10" Type="http://schemas.openxmlformats.org/officeDocument/2006/relationships/notesSlide" Target="../notesSlides/notesSlide15.xml"/><Relationship Id="rId1" Type="http://schemas.openxmlformats.org/officeDocument/2006/relationships/image" Target="../media/image24.png"/></Relationships>
</file>

<file path=ppt/slides/_rels/slide56.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4.png"/><Relationship Id="rId7" Type="http://schemas.openxmlformats.org/officeDocument/2006/relationships/image" Target="../media/image44.png"/><Relationship Id="rId6" Type="http://schemas.openxmlformats.org/officeDocument/2006/relationships/image" Target="../media/image8.svg"/><Relationship Id="rId5" Type="http://schemas.openxmlformats.org/officeDocument/2006/relationships/image" Target="../media/image83.png"/><Relationship Id="rId4" Type="http://schemas.openxmlformats.org/officeDocument/2006/relationships/image" Target="../media/image15.svg"/><Relationship Id="rId3" Type="http://schemas.openxmlformats.org/officeDocument/2006/relationships/image" Target="../media/image126.png"/><Relationship Id="rId2" Type="http://schemas.openxmlformats.org/officeDocument/2006/relationships/image" Target="../media/image6.svg"/><Relationship Id="rId16" Type="http://schemas.openxmlformats.org/officeDocument/2006/relationships/notesSlide" Target="../notesSlides/notesSlide16.xml"/><Relationship Id="rId15" Type="http://schemas.openxmlformats.org/officeDocument/2006/relationships/slideLayout" Target="../slideLayouts/slideLayout7.xml"/><Relationship Id="rId14" Type="http://schemas.openxmlformats.org/officeDocument/2006/relationships/image" Target="../media/image13.svg"/><Relationship Id="rId13" Type="http://schemas.openxmlformats.org/officeDocument/2006/relationships/image" Target="../media/image121.png"/><Relationship Id="rId12" Type="http://schemas.openxmlformats.org/officeDocument/2006/relationships/image" Target="../media/image41.png"/><Relationship Id="rId11" Type="http://schemas.openxmlformats.org/officeDocument/2006/relationships/image" Target="../media/image10.svg"/><Relationship Id="rId10" Type="http://schemas.openxmlformats.org/officeDocument/2006/relationships/image" Target="../media/image85.png"/><Relationship Id="rId1" Type="http://schemas.openxmlformats.org/officeDocument/2006/relationships/image" Target="../media/image54.pn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6.svg"/><Relationship Id="rId4" Type="http://schemas.openxmlformats.org/officeDocument/2006/relationships/image" Target="../media/image54.png"/><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image" Target="../media/image41.png"/></Relationships>
</file>

<file path=ppt/slides/_rels/slide58.xml.rels><?xml version="1.0" encoding="UTF-8" standalone="yes"?>
<Relationships xmlns="http://schemas.openxmlformats.org/package/2006/relationships"><Relationship Id="rId9" Type="http://schemas.openxmlformats.org/officeDocument/2006/relationships/image" Target="../media/image130.png"/><Relationship Id="rId8" Type="http://schemas.openxmlformats.org/officeDocument/2006/relationships/image" Target="../media/image16.svg"/><Relationship Id="rId7" Type="http://schemas.openxmlformats.org/officeDocument/2006/relationships/image" Target="../media/image129.png"/><Relationship Id="rId6" Type="http://schemas.openxmlformats.org/officeDocument/2006/relationships/image" Target="../media/image6.svg"/><Relationship Id="rId5" Type="http://schemas.openxmlformats.org/officeDocument/2006/relationships/image" Target="../media/image54.png"/><Relationship Id="rId4" Type="http://schemas.openxmlformats.org/officeDocument/2006/relationships/image" Target="../media/image10.svg"/><Relationship Id="rId3" Type="http://schemas.openxmlformats.org/officeDocument/2006/relationships/image" Target="../media/image85.png"/><Relationship Id="rId2" Type="http://schemas.openxmlformats.org/officeDocument/2006/relationships/image" Target="../media/image128.png"/><Relationship Id="rId10" Type="http://schemas.openxmlformats.org/officeDocument/2006/relationships/slideLayout" Target="../slideLayouts/slideLayout7.xml"/><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1.png"/><Relationship Id="rId7" Type="http://schemas.openxmlformats.org/officeDocument/2006/relationships/image" Target="../media/image59.png"/><Relationship Id="rId6" Type="http://schemas.openxmlformats.org/officeDocument/2006/relationships/image" Target="../media/image127.png"/><Relationship Id="rId5" Type="http://schemas.openxmlformats.org/officeDocument/2006/relationships/image" Target="../media/image6.svg"/><Relationship Id="rId4" Type="http://schemas.openxmlformats.org/officeDocument/2006/relationships/image" Target="../media/image54.png"/><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9" Type="http://schemas.openxmlformats.org/officeDocument/2006/relationships/image" Target="../media/image124.png"/><Relationship Id="rId8" Type="http://schemas.openxmlformats.org/officeDocument/2006/relationships/image" Target="../media/image17.svg"/><Relationship Id="rId7" Type="http://schemas.openxmlformats.org/officeDocument/2006/relationships/image" Target="../media/image133.png"/><Relationship Id="rId6" Type="http://schemas.openxmlformats.org/officeDocument/2006/relationships/image" Target="../media/image132.png"/><Relationship Id="rId5" Type="http://schemas.openxmlformats.org/officeDocument/2006/relationships/image" Target="../media/image46.png"/><Relationship Id="rId4" Type="http://schemas.openxmlformats.org/officeDocument/2006/relationships/image" Target="../media/image127.png"/><Relationship Id="rId3" Type="http://schemas.openxmlformats.org/officeDocument/2006/relationships/image" Target="../media/image6.svg"/><Relationship Id="rId2" Type="http://schemas.openxmlformats.org/officeDocument/2006/relationships/image" Target="../media/image54.png"/><Relationship Id="rId16" Type="http://schemas.openxmlformats.org/officeDocument/2006/relationships/slideLayout" Target="../slideLayouts/slideLayout7.xml"/><Relationship Id="rId15" Type="http://schemas.openxmlformats.org/officeDocument/2006/relationships/image" Target="../media/image19.svg"/><Relationship Id="rId14" Type="http://schemas.openxmlformats.org/officeDocument/2006/relationships/image" Target="../media/image135.png"/><Relationship Id="rId13" Type="http://schemas.openxmlformats.org/officeDocument/2006/relationships/image" Target="../media/image10.svg"/><Relationship Id="rId12" Type="http://schemas.openxmlformats.org/officeDocument/2006/relationships/image" Target="../media/image85.png"/><Relationship Id="rId11" Type="http://schemas.openxmlformats.org/officeDocument/2006/relationships/image" Target="../media/image18.svg"/><Relationship Id="rId10" Type="http://schemas.openxmlformats.org/officeDocument/2006/relationships/image" Target="../media/image134.png"/><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17.svg"/><Relationship Id="rId7" Type="http://schemas.openxmlformats.org/officeDocument/2006/relationships/image" Target="../media/image133.png"/><Relationship Id="rId6" Type="http://schemas.openxmlformats.org/officeDocument/2006/relationships/image" Target="../media/image132.png"/><Relationship Id="rId5" Type="http://schemas.openxmlformats.org/officeDocument/2006/relationships/image" Target="../media/image46.png"/><Relationship Id="rId4" Type="http://schemas.openxmlformats.org/officeDocument/2006/relationships/image" Target="../media/image127.png"/><Relationship Id="rId3" Type="http://schemas.openxmlformats.org/officeDocument/2006/relationships/image" Target="../media/image6.svg"/><Relationship Id="rId2" Type="http://schemas.openxmlformats.org/officeDocument/2006/relationships/image" Target="../media/image54.png"/><Relationship Id="rId16" Type="http://schemas.openxmlformats.org/officeDocument/2006/relationships/slideLayout" Target="../slideLayouts/slideLayout7.xml"/><Relationship Id="rId15" Type="http://schemas.openxmlformats.org/officeDocument/2006/relationships/image" Target="../media/image9.svg"/><Relationship Id="rId14" Type="http://schemas.openxmlformats.org/officeDocument/2006/relationships/image" Target="../media/image84.png"/><Relationship Id="rId13" Type="http://schemas.openxmlformats.org/officeDocument/2006/relationships/image" Target="../media/image44.png"/><Relationship Id="rId12" Type="http://schemas.openxmlformats.org/officeDocument/2006/relationships/image" Target="../media/image19.svg"/><Relationship Id="rId11" Type="http://schemas.openxmlformats.org/officeDocument/2006/relationships/image" Target="../media/image135.png"/><Relationship Id="rId10" Type="http://schemas.openxmlformats.org/officeDocument/2006/relationships/image" Target="../media/image10.svg"/><Relationship Id="rId1" Type="http://schemas.openxmlformats.org/officeDocument/2006/relationships/image" Target="../media/image41.png"/></Relationships>
</file>

<file path=ppt/slides/_rels/slide62.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85.png"/><Relationship Id="rId7" Type="http://schemas.openxmlformats.org/officeDocument/2006/relationships/image" Target="../media/image18.svg"/><Relationship Id="rId6" Type="http://schemas.openxmlformats.org/officeDocument/2006/relationships/image" Target="../media/image134.png"/><Relationship Id="rId5" Type="http://schemas.openxmlformats.org/officeDocument/2006/relationships/image" Target="../media/image124.png"/><Relationship Id="rId4" Type="http://schemas.openxmlformats.org/officeDocument/2006/relationships/image" Target="../media/image127.png"/><Relationship Id="rId3" Type="http://schemas.openxmlformats.org/officeDocument/2006/relationships/image" Target="../media/image6.svg"/><Relationship Id="rId2" Type="http://schemas.openxmlformats.org/officeDocument/2006/relationships/image" Target="../media/image54.png"/><Relationship Id="rId14" Type="http://schemas.openxmlformats.org/officeDocument/2006/relationships/slideLayout" Target="../slideLayouts/slideLayout7.xml"/><Relationship Id="rId13" Type="http://schemas.openxmlformats.org/officeDocument/2006/relationships/image" Target="../media/image136.png"/><Relationship Id="rId12" Type="http://schemas.openxmlformats.org/officeDocument/2006/relationships/image" Target="../media/image45.png"/><Relationship Id="rId11" Type="http://schemas.openxmlformats.org/officeDocument/2006/relationships/image" Target="../media/image19.svg"/><Relationship Id="rId10" Type="http://schemas.openxmlformats.org/officeDocument/2006/relationships/image" Target="../media/image135.png"/><Relationship Id="rId1" Type="http://schemas.openxmlformats.org/officeDocument/2006/relationships/image" Target="../media/image41.png"/></Relationships>
</file>

<file path=ppt/slides/_rels/slide63.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129.png"/><Relationship Id="rId7" Type="http://schemas.openxmlformats.org/officeDocument/2006/relationships/image" Target="../media/image138.png"/><Relationship Id="rId6" Type="http://schemas.openxmlformats.org/officeDocument/2006/relationships/image" Target="../media/image137.png"/><Relationship Id="rId5" Type="http://schemas.openxmlformats.org/officeDocument/2006/relationships/image" Target="../media/image10.svg"/><Relationship Id="rId4" Type="http://schemas.openxmlformats.org/officeDocument/2006/relationships/image" Target="../media/image85.png"/><Relationship Id="rId3" Type="http://schemas.openxmlformats.org/officeDocument/2006/relationships/image" Target="../media/image127.png"/><Relationship Id="rId2" Type="http://schemas.openxmlformats.org/officeDocument/2006/relationships/image" Target="../media/image6.svg"/><Relationship Id="rId17" Type="http://schemas.openxmlformats.org/officeDocument/2006/relationships/slideLayout" Target="../slideLayouts/slideLayout7.xml"/><Relationship Id="rId16" Type="http://schemas.openxmlformats.org/officeDocument/2006/relationships/image" Target="../media/image21.svg"/><Relationship Id="rId15" Type="http://schemas.openxmlformats.org/officeDocument/2006/relationships/image" Target="../media/image140.png"/><Relationship Id="rId14" Type="http://schemas.openxmlformats.org/officeDocument/2006/relationships/image" Target="../media/image17.svg"/><Relationship Id="rId13" Type="http://schemas.openxmlformats.org/officeDocument/2006/relationships/image" Target="../media/image133.png"/><Relationship Id="rId12" Type="http://schemas.openxmlformats.org/officeDocument/2006/relationships/image" Target="../media/image58.png"/><Relationship Id="rId11" Type="http://schemas.openxmlformats.org/officeDocument/2006/relationships/image" Target="../media/image20.svg"/><Relationship Id="rId10" Type="http://schemas.openxmlformats.org/officeDocument/2006/relationships/image" Target="../media/image139.png"/><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43.png"/><Relationship Id="rId6" Type="http://schemas.openxmlformats.org/officeDocument/2006/relationships/image" Target="../media/image22.svg"/><Relationship Id="rId5" Type="http://schemas.openxmlformats.org/officeDocument/2006/relationships/image" Target="../media/image141.png"/><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image" Target="../media/image41.png"/></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2.png"/><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image" Target="../media/image58.png"/><Relationship Id="rId3" Type="http://schemas.openxmlformats.org/officeDocument/2006/relationships/image" Target="../media/image4.svg"/><Relationship Id="rId2" Type="http://schemas.openxmlformats.org/officeDocument/2006/relationships/image" Target="../media/image43.png"/><Relationship Id="rId1" Type="http://schemas.openxmlformats.org/officeDocument/2006/relationships/image" Target="../media/image41.png"/></Relationships>
</file>

<file path=ppt/slides/_rels/slide66.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24.svg"/><Relationship Id="rId7" Type="http://schemas.openxmlformats.org/officeDocument/2006/relationships/image" Target="../media/image144.png"/><Relationship Id="rId6" Type="http://schemas.openxmlformats.org/officeDocument/2006/relationships/image" Target="../media/image124.png"/><Relationship Id="rId5" Type="http://schemas.openxmlformats.org/officeDocument/2006/relationships/image" Target="../media/image57.png"/><Relationship Id="rId4" Type="http://schemas.openxmlformats.org/officeDocument/2006/relationships/image" Target="../media/image23.svg"/><Relationship Id="rId3" Type="http://schemas.openxmlformats.org/officeDocument/2006/relationships/image" Target="../media/image143.png"/><Relationship Id="rId2" Type="http://schemas.openxmlformats.org/officeDocument/2006/relationships/image" Target="../media/image6.svg"/><Relationship Id="rId13" Type="http://schemas.openxmlformats.org/officeDocument/2006/relationships/slideLayout" Target="../slideLayouts/slideLayout7.xml"/><Relationship Id="rId12" Type="http://schemas.openxmlformats.org/officeDocument/2006/relationships/image" Target="../media/image21.svg"/><Relationship Id="rId11" Type="http://schemas.openxmlformats.org/officeDocument/2006/relationships/image" Target="../media/image140.png"/><Relationship Id="rId10" Type="http://schemas.openxmlformats.org/officeDocument/2006/relationships/image" Target="../media/image10.svg"/><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6.png"/><Relationship Id="rId7" Type="http://schemas.openxmlformats.org/officeDocument/2006/relationships/image" Target="../media/image57.png"/><Relationship Id="rId6" Type="http://schemas.openxmlformats.org/officeDocument/2006/relationships/image" Target="../media/image22.svg"/><Relationship Id="rId5" Type="http://schemas.openxmlformats.org/officeDocument/2006/relationships/image" Target="../media/image141.png"/><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image" Target="../media/image145.png"/></Relationships>
</file>

<file path=ppt/slides/_rels/slide68.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5.png"/><Relationship Id="rId7" Type="http://schemas.openxmlformats.org/officeDocument/2006/relationships/image" Target="../media/image57.png"/><Relationship Id="rId6" Type="http://schemas.openxmlformats.org/officeDocument/2006/relationships/image" Target="../media/image23.svg"/><Relationship Id="rId5" Type="http://schemas.openxmlformats.org/officeDocument/2006/relationships/image" Target="../media/image143.png"/><Relationship Id="rId4" Type="http://schemas.openxmlformats.org/officeDocument/2006/relationships/image" Target="../media/image6.svg"/><Relationship Id="rId3" Type="http://schemas.openxmlformats.org/officeDocument/2006/relationships/image" Target="../media/image54.png"/><Relationship Id="rId20" Type="http://schemas.openxmlformats.org/officeDocument/2006/relationships/slideLayout" Target="../slideLayouts/slideLayout7.xml"/><Relationship Id="rId2" Type="http://schemas.openxmlformats.org/officeDocument/2006/relationships/image" Target="../media/image48.png"/><Relationship Id="rId19" Type="http://schemas.openxmlformats.org/officeDocument/2006/relationships/image" Target="../media/image124.png"/><Relationship Id="rId18" Type="http://schemas.openxmlformats.org/officeDocument/2006/relationships/image" Target="../media/image25.svg"/><Relationship Id="rId17" Type="http://schemas.openxmlformats.org/officeDocument/2006/relationships/image" Target="../media/image147.png"/><Relationship Id="rId16" Type="http://schemas.openxmlformats.org/officeDocument/2006/relationships/image" Target="../media/image61.png"/><Relationship Id="rId15" Type="http://schemas.openxmlformats.org/officeDocument/2006/relationships/image" Target="../media/image13.svg"/><Relationship Id="rId14" Type="http://schemas.openxmlformats.org/officeDocument/2006/relationships/image" Target="../media/image121.png"/><Relationship Id="rId13" Type="http://schemas.openxmlformats.org/officeDocument/2006/relationships/image" Target="../media/image9.svg"/><Relationship Id="rId12" Type="http://schemas.openxmlformats.org/officeDocument/2006/relationships/image" Target="../media/image84.png"/><Relationship Id="rId11" Type="http://schemas.openxmlformats.org/officeDocument/2006/relationships/image" Target="../media/image8.svg"/><Relationship Id="rId10" Type="http://schemas.openxmlformats.org/officeDocument/2006/relationships/image" Target="../media/image83.png"/><Relationship Id="rId1" Type="http://schemas.openxmlformats.org/officeDocument/2006/relationships/image" Target="../media/image41.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49.png"/><Relationship Id="rId1" Type="http://schemas.openxmlformats.org/officeDocument/2006/relationships/image" Target="../media/image14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22.png"/><Relationship Id="rId2" Type="http://schemas.openxmlformats.org/officeDocument/2006/relationships/image" Target="../media/image150.png"/><Relationship Id="rId1" Type="http://schemas.openxmlformats.org/officeDocument/2006/relationships/image" Target="../media/image1.jpe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53.png"/><Relationship Id="rId1" Type="http://schemas.openxmlformats.org/officeDocument/2006/relationships/image" Target="../media/image22.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5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26.png"/><Relationship Id="rId7" Type="http://schemas.openxmlformats.org/officeDocument/2006/relationships/image" Target="../media/image57.png"/><Relationship Id="rId6" Type="http://schemas.openxmlformats.org/officeDocument/2006/relationships/image" Target="../media/image10.svg"/><Relationship Id="rId5" Type="http://schemas.openxmlformats.org/officeDocument/2006/relationships/image" Target="../media/image85.png"/><Relationship Id="rId4" Type="http://schemas.openxmlformats.org/officeDocument/2006/relationships/image" Target="../media/image26.svg"/><Relationship Id="rId3" Type="http://schemas.openxmlformats.org/officeDocument/2006/relationships/image" Target="../media/image158.png"/><Relationship Id="rId20" Type="http://schemas.openxmlformats.org/officeDocument/2006/relationships/notesSlide" Target="../notesSlides/notesSlide22.xml"/><Relationship Id="rId2" Type="http://schemas.openxmlformats.org/officeDocument/2006/relationships/image" Target="../media/image153.png"/><Relationship Id="rId19" Type="http://schemas.openxmlformats.org/officeDocument/2006/relationships/slideLayout" Target="../slideLayouts/slideLayout7.xml"/><Relationship Id="rId18" Type="http://schemas.openxmlformats.org/officeDocument/2006/relationships/image" Target="../media/image152.png"/><Relationship Id="rId17" Type="http://schemas.openxmlformats.org/officeDocument/2006/relationships/image" Target="../media/image6.svg"/><Relationship Id="rId16" Type="http://schemas.openxmlformats.org/officeDocument/2006/relationships/image" Target="../media/image54.png"/><Relationship Id="rId15" Type="http://schemas.openxmlformats.org/officeDocument/2006/relationships/image" Target="../media/image25.svg"/><Relationship Id="rId14" Type="http://schemas.openxmlformats.org/officeDocument/2006/relationships/image" Target="../media/image147.png"/><Relationship Id="rId13" Type="http://schemas.openxmlformats.org/officeDocument/2006/relationships/image" Target="../media/image61.png"/><Relationship Id="rId12" Type="http://schemas.openxmlformats.org/officeDocument/2006/relationships/image" Target="../media/image124.png"/><Relationship Id="rId11" Type="http://schemas.openxmlformats.org/officeDocument/2006/relationships/image" Target="../media/image21.svg"/><Relationship Id="rId10" Type="http://schemas.openxmlformats.org/officeDocument/2006/relationships/image" Target="../media/image140.png"/><Relationship Id="rId1" Type="http://schemas.openxmlformats.org/officeDocument/2006/relationships/image" Target="../media/image22.png"/></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2.png"/><Relationship Id="rId4" Type="http://schemas.openxmlformats.org/officeDocument/2006/relationships/image" Target="../media/image160.png"/><Relationship Id="rId3" Type="http://schemas.openxmlformats.org/officeDocument/2006/relationships/image" Target="../media/image153.png"/><Relationship Id="rId2" Type="http://schemas.openxmlformats.org/officeDocument/2006/relationships/image" Target="../media/image22.png"/><Relationship Id="rId1" Type="http://schemas.openxmlformats.org/officeDocument/2006/relationships/image" Target="../media/image159.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163.png"/><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53.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51.png"/><Relationship Id="rId1" Type="http://schemas.openxmlformats.org/officeDocument/2006/relationships/image" Target="../media/image153.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5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168.png"/><Relationship Id="rId2" Type="http://schemas.openxmlformats.org/officeDocument/2006/relationships/image" Target="../media/image166.png"/><Relationship Id="rId1" Type="http://schemas.openxmlformats.org/officeDocument/2006/relationships/image" Target="../media/image151.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169.png"/><Relationship Id="rId2" Type="http://schemas.openxmlformats.org/officeDocument/2006/relationships/image" Target="../media/image166.png"/><Relationship Id="rId1" Type="http://schemas.openxmlformats.org/officeDocument/2006/relationships/image" Target="../media/image151.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51.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172.png"/><Relationship Id="rId2" Type="http://schemas.openxmlformats.org/officeDocument/2006/relationships/image" Target="../media/image166.png"/><Relationship Id="rId1" Type="http://schemas.openxmlformats.org/officeDocument/2006/relationships/image" Target="../media/image151.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173.png"/><Relationship Id="rId2" Type="http://schemas.openxmlformats.org/officeDocument/2006/relationships/image" Target="../media/image166.png"/><Relationship Id="rId1" Type="http://schemas.openxmlformats.org/officeDocument/2006/relationships/image" Target="../media/image151.png"/></Relationships>
</file>

<file path=ppt/slides/_rels/slide85.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image" Target="../media/image152.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51.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151.png"/><Relationship Id="rId2" Type="http://schemas.openxmlformats.org/officeDocument/2006/relationships/image" Target="../media/image177.png"/><Relationship Id="rId1" Type="http://schemas.openxmlformats.org/officeDocument/2006/relationships/image" Target="../media/image176.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51.png"/><Relationship Id="rId1" Type="http://schemas.openxmlformats.org/officeDocument/2006/relationships/image" Target="../media/image178.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7.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51.png"/><Relationship Id="rId1" Type="http://schemas.openxmlformats.org/officeDocument/2006/relationships/image" Target="../media/image179.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51.png"/><Relationship Id="rId1" Type="http://schemas.openxmlformats.org/officeDocument/2006/relationships/image" Target="../media/image18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7.xml"/><Relationship Id="rId3" Type="http://schemas.openxmlformats.org/officeDocument/2006/relationships/image" Target="../media/image187.png"/><Relationship Id="rId2" Type="http://schemas.openxmlformats.org/officeDocument/2006/relationships/image" Target="../media/image151.png"/><Relationship Id="rId1" Type="http://schemas.openxmlformats.org/officeDocument/2006/relationships/image" Target="../media/image186.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88.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0.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1.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2.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3.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4.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6.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7.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79070" y="171450"/>
            <a:ext cx="7701915" cy="2089150"/>
          </a:xfrm>
        </p:spPr>
        <p:txBody>
          <a:bodyPr>
            <a:normAutofit fontScale="90000"/>
          </a:bodyPr>
          <a:p>
            <a:pPr algn="l"/>
            <a:r>
              <a:rPr sz="5335" b="1">
                <a:solidFill>
                  <a:schemeClr val="bg1"/>
                </a:solidFill>
              </a:rPr>
              <a:t>Conhecendo AWS Serverless com CDK, Java e Python</a:t>
            </a:r>
            <a:endParaRPr sz="5335" b="1">
              <a:solidFill>
                <a:schemeClr val="bg1"/>
              </a:solidFill>
            </a:endParaRPr>
          </a:p>
        </p:txBody>
      </p:sp>
      <p:sp>
        <p:nvSpPr>
          <p:cNvPr id="15" name="Text Box 14"/>
          <p:cNvSpPr txBox="1"/>
          <p:nvPr/>
        </p:nvSpPr>
        <p:spPr>
          <a:xfrm>
            <a:off x="9504680" y="6558915"/>
            <a:ext cx="2700020"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2" name="Text Box 1"/>
          <p:cNvSpPr txBox="1"/>
          <p:nvPr/>
        </p:nvSpPr>
        <p:spPr>
          <a:xfrm>
            <a:off x="-8890" y="6527800"/>
            <a:ext cx="935990" cy="337185"/>
          </a:xfrm>
          <a:prstGeom prst="rect">
            <a:avLst/>
          </a:prstGeom>
          <a:noFill/>
        </p:spPr>
        <p:txBody>
          <a:bodyPr wrap="square" rtlCol="0" anchor="t">
            <a:spAutoFit/>
          </a:bodyPr>
          <a:p>
            <a:r>
              <a:rPr lang="pt-PT" altLang="en-US" sz="1600" b="1">
                <a:solidFill>
                  <a:schemeClr val="bg1"/>
                </a:solidFill>
              </a:rPr>
              <a:t>#ptBr</a:t>
            </a:r>
            <a:endParaRPr lang="pt-PT" altLang="en-US" sz="1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168400"/>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915670" y="2524760"/>
            <a:ext cx="2770505" cy="748665"/>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3400" y="1079500"/>
            <a:ext cx="10780395" cy="2784475"/>
          </a:xfrm>
          <a:prstGeom prst="rect">
            <a:avLst/>
          </a:prstGeom>
          <a:noFill/>
        </p:spPr>
        <p:txBody>
          <a:bodyPr wrap="square" rtlCol="0" anchor="t">
            <a:spAutoFit/>
          </a:bodyPr>
          <a:p>
            <a:pPr indent="0" eaLnBrk="1" hangingPunct="1">
              <a:lnSpc>
                <a:spcPts val="2100"/>
              </a:lnSpc>
              <a:buFont typeface="Arial" panose="02080604020202020204" pitchFamily="34" charset="0"/>
              <a:buNone/>
            </a:pPr>
            <a:r>
              <a:rPr lang="en-US" sz="1600" b="1" dirty="0">
                <a:solidFill>
                  <a:schemeClr val="bg1"/>
                </a:solidFill>
                <a:sym typeface="+mn-ea"/>
              </a:rPr>
              <a:t>Serverless is a way to describe</a:t>
            </a:r>
            <a:r>
              <a:rPr lang="en-US" sz="1600" dirty="0">
                <a:solidFill>
                  <a:schemeClr val="bg1"/>
                </a:solidFill>
                <a:sym typeface="+mn-ea"/>
              </a:rPr>
              <a:t> the services that enable you to build and run applications without thinking about servers. AWS has serverless services for all layers of your stack.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In many public forums, like our marketing website, </a:t>
            </a:r>
            <a:r>
              <a:rPr lang="en-US" sz="1600" b="1" dirty="0">
                <a:solidFill>
                  <a:schemeClr val="bg1"/>
                </a:solidFill>
                <a:sym typeface="+mn-ea"/>
              </a:rPr>
              <a:t>we list these services under the Serverless</a:t>
            </a:r>
            <a:r>
              <a:rPr lang="en-US" sz="1600" dirty="0">
                <a:solidFill>
                  <a:schemeClr val="bg1"/>
                </a:solidFill>
                <a:sym typeface="+mn-ea"/>
              </a:rPr>
              <a:t> heading because it </a:t>
            </a:r>
            <a:r>
              <a:rPr lang="en-US" sz="1600" b="1" dirty="0">
                <a:solidFill>
                  <a:schemeClr val="bg1"/>
                </a:solidFill>
                <a:sym typeface="+mn-ea"/>
              </a:rPr>
              <a:t>improves discoverability</a:t>
            </a:r>
            <a:r>
              <a:rPr lang="en-US" sz="1600" dirty="0">
                <a:solidFill>
                  <a:schemeClr val="bg1"/>
                </a:solidFill>
                <a:sym typeface="+mn-ea"/>
              </a:rPr>
              <a:t>. </a:t>
            </a:r>
            <a:endParaRPr lang="en-US" sz="1600" dirty="0">
              <a:solidFill>
                <a:schemeClr val="bg1"/>
              </a:solidFill>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When it comes to building an architecture diagram,</a:t>
            </a:r>
            <a:r>
              <a:rPr lang="en-US" sz="1600" b="1" dirty="0">
                <a:solidFill>
                  <a:schemeClr val="bg1"/>
                </a:solidFill>
                <a:sym typeface="+mn-ea"/>
              </a:rPr>
              <a:t> it</a:t>
            </a:r>
            <a:r>
              <a:rPr lang="en-US" altLang="en-US" sz="1600" b="1" dirty="0">
                <a:solidFill>
                  <a:schemeClr val="bg1"/>
                </a:solidFill>
                <a:sym typeface="+mn-ea"/>
              </a:rPr>
              <a:t>’</a:t>
            </a:r>
            <a:r>
              <a:rPr lang="en-US" sz="1600" b="1" dirty="0">
                <a:solidFill>
                  <a:schemeClr val="bg1"/>
                </a:solidFill>
                <a:sym typeface="+mn-ea"/>
              </a:rPr>
              <a:t>s more intuitive to use a functional</a:t>
            </a:r>
            <a:r>
              <a:rPr lang="en-US" sz="1600" dirty="0">
                <a:solidFill>
                  <a:schemeClr val="bg1"/>
                </a:solidFill>
                <a:sym typeface="+mn-ea"/>
              </a:rPr>
              <a:t> categorization. Please find the architecture icon for each serverless service in its functional category.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b="1" dirty="0">
                <a:solidFill>
                  <a:schemeClr val="bg1"/>
                </a:solidFill>
                <a:sym typeface="+mn-ea"/>
              </a:rPr>
              <a:t>You can use the serverless category</a:t>
            </a:r>
            <a:r>
              <a:rPr lang="en-US" sz="1600" dirty="0">
                <a:solidFill>
                  <a:schemeClr val="bg1"/>
                </a:solidFill>
                <a:sym typeface="+mn-ea"/>
              </a:rPr>
              <a:t> icon to describe serverless applications or architectures.</a:t>
            </a:r>
            <a:endParaRPr lang="en-US" sz="1600">
              <a:solidFill>
                <a:schemeClr val="bg1"/>
              </a:solidFill>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666990"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42340" y="4308475"/>
            <a:ext cx="1917700" cy="1917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pic>
        <p:nvPicPr>
          <p:cNvPr id="6"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808038"/>
            <a:ext cx="381000" cy="381000"/>
          </a:xfrm>
          <a:prstGeom prst="rect">
            <a:avLst/>
          </a:prstGeom>
        </p:spPr>
      </p:pic>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767398"/>
            <a:ext cx="381000" cy="381000"/>
          </a:xfrm>
          <a:prstGeom prst="rect">
            <a:avLst/>
          </a:prstGeom>
        </p:spPr>
      </p:pic>
      <p:pic>
        <p:nvPicPr>
          <p:cNvPr id="25" name="Graphic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20"/>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pic>
        <p:nvPicPr>
          <p:cNvPr id="3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2864803"/>
            <a:ext cx="381000" cy="381000"/>
          </a:xfrm>
          <a:prstGeom prst="rect">
            <a:avLst/>
          </a:prstGeom>
        </p:spPr>
      </p:pic>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pic>
        <p:nvPicPr>
          <p:cNvPr id="3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4792663"/>
            <a:ext cx="381000" cy="381000"/>
          </a:xfrm>
          <a:prstGeom prst="rect">
            <a:avLst/>
          </a:prstGeom>
        </p:spPr>
      </p:pic>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pic>
        <p:nvPicPr>
          <p:cNvPr id="3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65272" y="4653598"/>
            <a:ext cx="381000" cy="381000"/>
          </a:xfrm>
          <a:prstGeom prst="rect">
            <a:avLst/>
          </a:prstGeom>
        </p:spPr>
      </p:pic>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pic>
        <p:nvPicPr>
          <p:cNvPr id="3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2676843"/>
            <a:ext cx="381000" cy="381000"/>
          </a:xfrm>
          <a:prstGeom prst="rect">
            <a:avLst/>
          </a:prstGeom>
        </p:spPr>
      </p:pic>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37"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56982" y="4798378"/>
            <a:ext cx="381000" cy="381000"/>
          </a:xfrm>
          <a:prstGeom prst="rect">
            <a:avLst/>
          </a:prstGeom>
        </p:spPr>
      </p:pic>
      <p:pic>
        <p:nvPicPr>
          <p:cNvPr id="70659" name="Graphic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pic>
        <p:nvPicPr>
          <p:cNvPr id="4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67777" y="2829243"/>
            <a:ext cx="381000" cy="381000"/>
          </a:xfrm>
          <a:prstGeom prst="rect">
            <a:avLst/>
          </a:prstGeom>
        </p:spPr>
      </p:pic>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4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3452972" y="799148"/>
            <a:ext cx="381000" cy="381000"/>
          </a:xfrm>
          <a:prstGeom prst="rect">
            <a:avLst/>
          </a:prstGeom>
        </p:spPr>
      </p:pic>
      <p:pic>
        <p:nvPicPr>
          <p:cNvPr id="163844" name="Graphic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4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471002" y="799148"/>
            <a:ext cx="381000" cy="381000"/>
          </a:xfrm>
          <a:prstGeom prst="rect">
            <a:avLst/>
          </a:prstGeom>
        </p:spPr>
      </p:pic>
      <p:pic>
        <p:nvPicPr>
          <p:cNvPr id="113666" name="Graphic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9441180" y="6508115"/>
            <a:ext cx="2750185"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3" name="Text Box 2"/>
          <p:cNvSpPr txBox="1"/>
          <p:nvPr/>
        </p:nvSpPr>
        <p:spPr>
          <a:xfrm>
            <a:off x="-4445" y="6482715"/>
            <a:ext cx="1035685" cy="337185"/>
          </a:xfrm>
          <a:prstGeom prst="rect">
            <a:avLst/>
          </a:prstGeom>
          <a:noFill/>
        </p:spPr>
        <p:txBody>
          <a:bodyPr wrap="square" rtlCol="0" anchor="t">
            <a:spAutoFit/>
          </a:bodyPr>
          <a:p>
            <a:r>
              <a:rPr lang="pt-PT" altLang="en-US" sz="1600" b="1">
                <a:solidFill>
                  <a:schemeClr val="bg1"/>
                </a:solidFill>
              </a:rPr>
              <a:t>#en-US</a:t>
            </a:r>
            <a:endParaRPr lang="pt-PT" altLang="en-US" sz="16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0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88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3027045"/>
          </a:xfrm>
          <a:prstGeom prst="rect">
            <a:avLst/>
          </a:prstGeom>
        </p:spPr>
      </p:pic>
      <p:pic>
        <p:nvPicPr>
          <p:cNvPr id="8" name="Picture 7"/>
          <p:cNvPicPr>
            <a:picLocks noChangeAspect="1"/>
          </p:cNvPicPr>
          <p:nvPr/>
        </p:nvPicPr>
        <p:blipFill>
          <a:blip r:embed="rId3"/>
          <a:stretch>
            <a:fillRect/>
          </a:stretch>
        </p:blipFill>
        <p:spPr>
          <a:xfrm>
            <a:off x="6798945" y="3930650"/>
            <a:ext cx="5073650" cy="2286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34334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43180" y="2350770"/>
            <a:ext cx="31648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513715" y="102743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20980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463613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AI</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Prerequisites 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Install AWS Command Line Interface (AWS CLI) Linux</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AWS IDE Toolkits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Serverless</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Storage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Database</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API Gateway</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Integration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Orchestration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Lambda  Overview</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Next Steps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56565" y="88709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22072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471170" y="1152525"/>
            <a:ext cx="1993900" cy="2019300"/>
          </a:xfrm>
          <a:prstGeom prst="rect">
            <a:avLst/>
          </a:prstGeom>
        </p:spPr>
      </p:pic>
      <p:pic>
        <p:nvPicPr>
          <p:cNvPr id="15" name="Picture 14"/>
          <p:cNvPicPr>
            <a:picLocks noChangeAspect="1"/>
          </p:cNvPicPr>
          <p:nvPr/>
        </p:nvPicPr>
        <p:blipFill>
          <a:blip r:embed="rId2"/>
          <a:stretch>
            <a:fillRect/>
          </a:stretch>
        </p:blipFill>
        <p:spPr>
          <a:xfrm>
            <a:off x="3559175" y="871220"/>
            <a:ext cx="8206105" cy="5353685"/>
          </a:xfrm>
          <a:prstGeom prst="rect">
            <a:avLst/>
          </a:prstGeom>
        </p:spPr>
      </p:pic>
      <p:sp>
        <p:nvSpPr>
          <p:cNvPr id="16" name="Rectangles 15"/>
          <p:cNvSpPr/>
          <p:nvPr/>
        </p:nvSpPr>
        <p:spPr>
          <a:xfrm>
            <a:off x="367728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10527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3928"/>
            <a:ext cx="407162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AI</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98425" y="4300855"/>
            <a:ext cx="3918585" cy="922020"/>
          </a:xfrm>
          <a:prstGeom prst="rect">
            <a:avLst/>
          </a:prstGeom>
          <a:noFill/>
        </p:spPr>
        <p:txBody>
          <a:bodyPr wrap="square" rtlCol="0" anchor="t">
            <a:spAutoFit/>
          </a:bodyPr>
          <a:p>
            <a:pPr algn="ctr"/>
            <a:r>
              <a:rPr lang="en-US">
                <a:solidFill>
                  <a:schemeClr val="bg1"/>
                </a:solidFill>
              </a:rPr>
              <a:t>Criar uma rotina de estudo focado na aprendizagem de Serverless AWS</a:t>
            </a:r>
            <a:r>
              <a:rPr lang="pt-PT" altLang="en-US">
                <a:solidFill>
                  <a:schemeClr val="bg1"/>
                </a:solidFill>
              </a:rPr>
              <a:t> ?</a:t>
            </a:r>
            <a:endParaRPr lang="pt-PT" altLang="en-US">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084570" y="5674995"/>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01870"/>
            <a:ext cx="4530725" cy="17151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2694940" cy="245110"/>
          </a:xfrm>
          <a:prstGeom prst="rect">
            <a:avLst/>
          </a:prstGeom>
          <a:noFill/>
        </p:spPr>
        <p:txBody>
          <a:bodyPr wrap="none" rtlCol="0">
            <a:spAutoFit/>
          </a:bodyPr>
          <a:p>
            <a:pPr algn="l"/>
            <a:r>
              <a:rPr lang="en-US" sz="1000" b="1">
                <a:solidFill>
                  <a:schemeClr val="bg1"/>
                </a:solidFill>
              </a:rPr>
              <a:t>Semana 1-2: Fundamentos da AWS</a:t>
            </a:r>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3427095" cy="245110"/>
          </a:xfrm>
          <a:prstGeom prst="rect">
            <a:avLst/>
          </a:prstGeom>
          <a:noFill/>
        </p:spPr>
        <p:txBody>
          <a:bodyPr wrap="none" rtlCol="0">
            <a:spAutoFit/>
          </a:bodyPr>
          <a:p>
            <a:pPr algn="l"/>
            <a:r>
              <a:rPr lang="en-US" sz="1000" b="1">
                <a:solidFill>
                  <a:schemeClr val="bg1"/>
                </a:solidFill>
              </a:rPr>
              <a:t>Semana 3-4: Conceitos Básicos de Serverless</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3161665" cy="245110"/>
          </a:xfrm>
          <a:prstGeom prst="rect">
            <a:avLst/>
          </a:prstGeom>
          <a:noFill/>
        </p:spPr>
        <p:txBody>
          <a:bodyPr wrap="none" rtlCol="0">
            <a:spAutoFit/>
          </a:bodyPr>
          <a:p>
            <a:pPr algn="l"/>
            <a:r>
              <a:rPr lang="en-US" sz="1000" b="1">
                <a:solidFill>
                  <a:schemeClr val="bg1"/>
                </a:solidFill>
              </a:rPr>
              <a:t>Semana 5-6: Desenvolvimento Serverless</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3688715" cy="245110"/>
          </a:xfrm>
          <a:prstGeom prst="rect">
            <a:avLst/>
          </a:prstGeom>
          <a:noFill/>
        </p:spPr>
        <p:txBody>
          <a:bodyPr wrap="none" rtlCol="0">
            <a:spAutoFit/>
          </a:bodyPr>
          <a:p>
            <a:pPr algn="l"/>
            <a:r>
              <a:rPr lang="en-US" sz="1000" b="1">
                <a:solidFill>
                  <a:schemeClr val="bg1"/>
                </a:solidFill>
              </a:rPr>
              <a:t>Semana 7-8: Arquitetura e Segurança Serverless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256915" cy="245110"/>
          </a:xfrm>
          <a:prstGeom prst="rect">
            <a:avLst/>
          </a:prstGeom>
          <a:noFill/>
        </p:spPr>
        <p:txBody>
          <a:bodyPr wrap="none" rtlCol="0">
            <a:spAutoFit/>
          </a:bodyPr>
          <a:p>
            <a:pPr algn="l"/>
            <a:r>
              <a:rPr lang="en-US" sz="1000" b="1">
                <a:solidFill>
                  <a:schemeClr val="bg1"/>
                </a:solidFill>
              </a:rPr>
              <a:t>Semana 9-10: Monitoramento e Depuração</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566160" cy="245110"/>
          </a:xfrm>
          <a:prstGeom prst="rect">
            <a:avLst/>
          </a:prstGeom>
          <a:noFill/>
        </p:spPr>
        <p:txBody>
          <a:bodyPr wrap="none" rtlCol="0">
            <a:spAutoFit/>
          </a:bodyPr>
          <a:p>
            <a:pPr algn="l"/>
            <a:r>
              <a:rPr lang="en-US" sz="1000" b="1">
                <a:solidFill>
                  <a:schemeClr val="bg1"/>
                </a:solidFill>
              </a:rPr>
              <a:t>Semana 11-12: Serverless Avançado e Projetos</a:t>
            </a:r>
            <a:endParaRPr lang="en-US" sz="1000" b="1">
              <a:solidFill>
                <a:schemeClr val="bg1"/>
              </a:solidFill>
            </a:endParaRPr>
          </a:p>
        </p:txBody>
      </p:sp>
      <p:sp>
        <p:nvSpPr>
          <p:cNvPr id="31" name="Text Box 30"/>
          <p:cNvSpPr txBox="1"/>
          <p:nvPr/>
        </p:nvSpPr>
        <p:spPr>
          <a:xfrm>
            <a:off x="767080" y="4900295"/>
            <a:ext cx="4462780" cy="1476375"/>
          </a:xfrm>
          <a:prstGeom prst="rect">
            <a:avLst/>
          </a:prstGeom>
          <a:noFill/>
        </p:spPr>
        <p:txBody>
          <a:bodyPr wrap="none" rtlCol="0">
            <a:spAutoFit/>
          </a:bodyPr>
          <a:p>
            <a:pPr algn="l"/>
            <a:r>
              <a:rPr lang="en-US" sz="1000" b="1">
                <a:solidFill>
                  <a:schemeClr val="bg1"/>
                </a:solidFill>
              </a:rPr>
              <a:t>Nas últimas semanas, vá além dos conceitos básicos: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Serverless Framework: Familiarize-se com o Serverless </a:t>
            </a:r>
            <a:endParaRPr lang="en-US" sz="1000" b="1">
              <a:solidFill>
                <a:schemeClr val="bg1"/>
              </a:solidFill>
            </a:endParaRPr>
          </a:p>
          <a:p>
            <a:pPr algn="l"/>
            <a:r>
              <a:rPr lang="en-US" sz="1000" b="1">
                <a:solidFill>
                  <a:schemeClr val="bg1"/>
                </a:solidFill>
              </a:rPr>
              <a:t>Framework para facilitar o desenvolvimento e implantação </a:t>
            </a:r>
            <a:endParaRPr lang="en-US" sz="1000" b="1">
              <a:solidFill>
                <a:schemeClr val="bg1"/>
              </a:solidFill>
            </a:endParaRPr>
          </a:p>
          <a:p>
            <a:pPr algn="l"/>
            <a:r>
              <a:rPr lang="en-US" sz="1000" b="1">
                <a:solidFill>
                  <a:schemeClr val="bg1"/>
                </a:solidFill>
              </a:rPr>
              <a:t>de aplicações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Projetos Práticos: Comece a criar projetos práticos para </a:t>
            </a:r>
            <a:endParaRPr lang="en-US" sz="1000" b="1">
              <a:solidFill>
                <a:schemeClr val="bg1"/>
              </a:solidFill>
            </a:endParaRPr>
          </a:p>
          <a:p>
            <a:pPr algn="l"/>
            <a:r>
              <a:rPr lang="en-US" sz="1000" b="1">
                <a:solidFill>
                  <a:schemeClr val="bg1"/>
                </a:solidFill>
              </a:rPr>
              <a:t>aplicar seus</a:t>
            </a:r>
            <a:r>
              <a:rPr lang="pt-PT" altLang="en-US" sz="1000" b="1">
                <a:solidFill>
                  <a:schemeClr val="bg1"/>
                </a:solidFill>
              </a:rPr>
              <a:t> </a:t>
            </a:r>
            <a:r>
              <a:rPr lang="en-US" sz="1000" b="1">
                <a:solidFill>
                  <a:schemeClr val="bg1"/>
                </a:solidFill>
              </a:rPr>
              <a:t>conhecimentos e construir aplicações </a:t>
            </a:r>
            <a:endParaRPr lang="en-US" sz="1000" b="1">
              <a:solidFill>
                <a:schemeClr val="bg1"/>
              </a:solidFill>
            </a:endParaRPr>
          </a:p>
          <a:p>
            <a:pPr algn="l"/>
            <a:r>
              <a:rPr lang="en-US" sz="1000" b="1">
                <a:solidFill>
                  <a:schemeClr val="bg1"/>
                </a:solidFill>
              </a:rPr>
              <a:t>Serverless reais.</a:t>
            </a:r>
            <a:endParaRPr lang="en-US" sz="1000" b="1">
              <a:solidFill>
                <a:schemeClr val="bg1"/>
              </a:solidFill>
            </a:endParaRPr>
          </a:p>
        </p:txBody>
      </p:sp>
      <p:sp>
        <p:nvSpPr>
          <p:cNvPr id="33" name="Text Box 32"/>
          <p:cNvSpPr txBox="1"/>
          <p:nvPr/>
        </p:nvSpPr>
        <p:spPr>
          <a:xfrm>
            <a:off x="6962140" y="4664075"/>
            <a:ext cx="4961890" cy="1783715"/>
          </a:xfrm>
          <a:prstGeom prst="rect">
            <a:avLst/>
          </a:prstGeom>
          <a:noFill/>
        </p:spPr>
        <p:txBody>
          <a:bodyPr wrap="none" rtlCol="0">
            <a:spAutoFit/>
          </a:bodyPr>
          <a:p>
            <a:pPr algn="l"/>
            <a:r>
              <a:rPr lang="en-US" sz="1000" b="1">
                <a:solidFill>
                  <a:schemeClr val="bg1"/>
                </a:solidFill>
              </a:rPr>
              <a:t>Além da Rotina de Estudo:</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Participe de comunidades online relacionadas à AWS e Serverless </a:t>
            </a:r>
            <a:endParaRPr lang="en-US" sz="1000" b="1">
              <a:solidFill>
                <a:schemeClr val="bg1"/>
              </a:solidFill>
            </a:endParaRPr>
          </a:p>
          <a:p>
            <a:pPr algn="l"/>
            <a:r>
              <a:rPr lang="en-US" sz="1000" b="1">
                <a:solidFill>
                  <a:schemeClr val="bg1"/>
                </a:solidFill>
              </a:rPr>
              <a:t>para fazer perguntas, compartilhar conhecimentos e aprender </a:t>
            </a:r>
            <a:endParaRPr lang="en-US" sz="1000" b="1">
              <a:solidFill>
                <a:schemeClr val="bg1"/>
              </a:solidFill>
            </a:endParaRPr>
          </a:p>
          <a:p>
            <a:pPr algn="l"/>
            <a:r>
              <a:rPr lang="en-US" sz="1000" b="1">
                <a:solidFill>
                  <a:schemeClr val="bg1"/>
                </a:solidFill>
              </a:rPr>
              <a:t>com os outros.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Considere a certificação</a:t>
            </a:r>
            <a:r>
              <a:rPr lang="en-US" sz="1000" b="1">
                <a:solidFill>
                  <a:srgbClr val="D34BD9"/>
                </a:solidFill>
              </a:rPr>
              <a:t> </a:t>
            </a:r>
            <a:r>
              <a:rPr lang="en-US" sz="1000" b="1">
                <a:gradFill>
                  <a:gsLst>
                    <a:gs pos="0">
                      <a:srgbClr val="7B32B2"/>
                    </a:gs>
                    <a:gs pos="100000">
                      <a:srgbClr val="401A5D"/>
                    </a:gs>
                  </a:gsLst>
                  <a:lin scaled="0"/>
                </a:gradFill>
              </a:rPr>
              <a:t>AWS Certified Developer - Associate</a:t>
            </a:r>
            <a:r>
              <a:rPr lang="en-US" sz="1000" b="1">
                <a:solidFill>
                  <a:schemeClr val="bg1"/>
                </a:solidFill>
              </a:rPr>
              <a:t> </a:t>
            </a:r>
            <a:endParaRPr lang="en-US" sz="1000" b="1">
              <a:solidFill>
                <a:schemeClr val="bg1"/>
              </a:solidFill>
            </a:endParaRPr>
          </a:p>
          <a:p>
            <a:pPr algn="l"/>
            <a:r>
              <a:rPr lang="en-US" sz="1000" b="1">
                <a:solidFill>
                  <a:schemeClr val="bg1"/>
                </a:solidFill>
              </a:rPr>
              <a:t>para validar suas habilidades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Mantenha-se atualizado lendo blogs, assistindo a webinars e </a:t>
            </a:r>
            <a:endParaRPr lang="en-US" sz="1000" b="1">
              <a:solidFill>
                <a:schemeClr val="bg1"/>
              </a:solidFill>
            </a:endParaRPr>
          </a:p>
          <a:p>
            <a:pPr algn="l"/>
            <a:r>
              <a:rPr lang="en-US" sz="1000" b="1">
                <a:solidFill>
                  <a:schemeClr val="bg1"/>
                </a:solidFill>
              </a:rPr>
              <a:t>participando de eventos relacionados à AWS e Serverless.</a:t>
            </a:r>
            <a:endParaRPr lang="en-US" sz="1000" b="1">
              <a:solidFill>
                <a:schemeClr val="bg1"/>
              </a:solidFill>
            </a:endParaRPr>
          </a:p>
        </p:txBody>
      </p:sp>
      <p:sp>
        <p:nvSpPr>
          <p:cNvPr id="36" name="Round Single Corner Rectangle 35"/>
          <p:cNvSpPr/>
          <p:nvPr/>
        </p:nvSpPr>
        <p:spPr>
          <a:xfrm>
            <a:off x="7614285" y="70485"/>
            <a:ext cx="448754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7653338" y="142875"/>
            <a:ext cx="3966845" cy="1630045"/>
          </a:xfrm>
          <a:prstGeom prst="rect">
            <a:avLst/>
          </a:prstGeom>
          <a:noFill/>
        </p:spPr>
        <p:txBody>
          <a:bodyPr wrap="none" rtlCol="0">
            <a:spAutoFit/>
          </a:bodyPr>
          <a:p>
            <a:pPr algn="just"/>
            <a:r>
              <a:rPr lang="en-US" sz="1000" b="1">
                <a:solidFill>
                  <a:schemeClr val="bg1"/>
                </a:solidFill>
              </a:rPr>
              <a:t>Lembre-se de que a prática é fundamental para o </a:t>
            </a:r>
            <a:endParaRPr lang="en-US" sz="1000" b="1">
              <a:solidFill>
                <a:schemeClr val="bg1"/>
              </a:solidFill>
            </a:endParaRPr>
          </a:p>
          <a:p>
            <a:pPr algn="just"/>
            <a:r>
              <a:rPr lang="en-US" sz="1000" b="1">
                <a:solidFill>
                  <a:schemeClr val="bg1"/>
                </a:solidFill>
              </a:rPr>
              <a:t>aprendizado.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À medida que você avança na sua rotina de estudo, </a:t>
            </a:r>
            <a:endParaRPr lang="en-US" sz="1000" b="1">
              <a:solidFill>
                <a:schemeClr val="bg1"/>
              </a:solidFill>
            </a:endParaRPr>
          </a:p>
          <a:p>
            <a:pPr algn="just"/>
            <a:r>
              <a:rPr lang="en-US" sz="1000" b="1">
                <a:solidFill>
                  <a:schemeClr val="bg1"/>
                </a:solidFill>
              </a:rPr>
              <a:t>trabalhe em projetos reais para consolidar seus </a:t>
            </a:r>
            <a:endParaRPr lang="en-US" sz="1000" b="1">
              <a:solidFill>
                <a:schemeClr val="bg1"/>
              </a:solidFill>
            </a:endParaRPr>
          </a:p>
          <a:p>
            <a:pPr algn="just"/>
            <a:r>
              <a:rPr lang="en-US" sz="1000" b="1">
                <a:solidFill>
                  <a:schemeClr val="bg1"/>
                </a:solidFill>
              </a:rPr>
              <a:t>conhecimentos.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Serverless é uma abordagem poderosa, e dominá-la </a:t>
            </a:r>
            <a:endParaRPr lang="en-US" sz="1000" b="1">
              <a:solidFill>
                <a:schemeClr val="bg1"/>
              </a:solidFill>
            </a:endParaRPr>
          </a:p>
          <a:p>
            <a:pPr algn="just"/>
            <a:r>
              <a:rPr lang="en-US" sz="1000" b="1">
                <a:solidFill>
                  <a:schemeClr val="bg1"/>
                </a:solidFill>
              </a:rPr>
              <a:t>pode abrir muitas oportunidades no mundo </a:t>
            </a:r>
            <a:endParaRPr lang="en-US" sz="1000" b="1">
              <a:solidFill>
                <a:schemeClr val="bg1"/>
              </a:solidFill>
            </a:endParaRPr>
          </a:p>
          <a:p>
            <a:pPr algn="just"/>
            <a:r>
              <a:rPr lang="en-US" sz="1000" b="1">
                <a:solidFill>
                  <a:schemeClr val="bg1"/>
                </a:solidFill>
              </a:rPr>
              <a:t>da computação em nuvem.</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91935" y="647382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6700" y="649033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338455" y="6447155"/>
            <a:ext cx="114280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90335"/>
            <a:ext cx="11713210" cy="275590"/>
          </a:xfrm>
          <a:prstGeom prst="rect">
            <a:avLst/>
          </a:prstGeom>
          <a:noFill/>
        </p:spPr>
        <p:txBody>
          <a:bodyPr wrap="square" rtlCol="0" anchor="t">
            <a:spAutoFit/>
          </a:bodyPr>
          <a:p>
            <a:r>
              <a:rPr lang="en-US" sz="1200">
                <a:solidFill>
                  <a:schemeClr val="bg1"/>
                </a:solidFill>
              </a:rPr>
              <a:t>https://aws.amazon.com/blogs/compute/increasing-real-time-stream-processing-performance-with-amazon-kinesis-data-streams-enhanced-fan-out-and-aws-lambda/</a:t>
            </a:r>
            <a:endParaRPr lang="en-US" sz="1200">
              <a:solidFill>
                <a:schemeClr val="bg1"/>
              </a:solidFill>
            </a:endParaRPr>
          </a:p>
        </p:txBody>
      </p:sp>
      <p:pic>
        <p:nvPicPr>
          <p:cNvPr id="3" name="Picture 2"/>
          <p:cNvPicPr>
            <a:picLocks noChangeAspect="1"/>
          </p:cNvPicPr>
          <p:nvPr/>
        </p:nvPicPr>
        <p:blipFill>
          <a:blip r:embed="rId6"/>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7"/>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624840" y="1600200"/>
            <a:ext cx="4627880" cy="398780"/>
          </a:xfrm>
          <a:prstGeom prst="rect">
            <a:avLst/>
          </a:prstGeom>
          <a:noFill/>
        </p:spPr>
        <p:txBody>
          <a:bodyPr wrap="square" rtlCol="0">
            <a:spAutoFit/>
          </a:bodyPr>
          <a:p>
            <a:pPr algn="l"/>
            <a:r>
              <a:rPr lang="en-US" sz="1000" b="1">
                <a:solidFill>
                  <a:schemeClr val="bg1"/>
                </a:solidFill>
              </a:rPr>
              <a:t>Semana 3-4: AWS Cognito</a:t>
            </a:r>
            <a:r>
              <a:rPr lang="pt-PT" altLang="en-US" sz="1000" b="1">
                <a:solidFill>
                  <a:schemeClr val="bg1"/>
                </a:solidFill>
              </a:rPr>
              <a:t>, </a:t>
            </a:r>
            <a:r>
              <a:rPr lang="en-US" sz="1000" b="1">
                <a:solidFill>
                  <a:schemeClr val="bg1"/>
                </a:solidFill>
              </a:rPr>
              <a:t>AWS CloudWatch</a:t>
            </a:r>
            <a:r>
              <a:rPr lang="pt-PT" altLang="en-US" sz="1000" b="1">
                <a:solidFill>
                  <a:schemeClr val="bg1"/>
                </a:solidFill>
              </a:rPr>
              <a:t>  </a:t>
            </a:r>
            <a:r>
              <a:rPr lang="en-US" sz="1000" b="1">
                <a:solidFill>
                  <a:schemeClr val="bg1"/>
                </a:solidFill>
              </a:rPr>
              <a:t>AWS CloudFormation</a:t>
            </a:r>
            <a:endParaRPr lang="en-US"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656590" y="2363470"/>
            <a:ext cx="4602480" cy="398780"/>
          </a:xfrm>
          <a:prstGeom prst="rect">
            <a:avLst/>
          </a:prstGeom>
          <a:noFill/>
        </p:spPr>
        <p:txBody>
          <a:bodyPr wrap="square" rtlCol="0">
            <a:spAutoFit/>
          </a:bodyPr>
          <a:p>
            <a:pPr algn="l"/>
            <a:r>
              <a:rPr lang="en-US" sz="1000" b="1">
                <a:solidFill>
                  <a:schemeClr val="bg1"/>
                </a:solidFill>
              </a:rPr>
              <a:t>Semana 5-6: Avanços em Serverless AWS</a:t>
            </a:r>
            <a:r>
              <a:rPr lang="pt-PT" altLang="en-US" sz="1000" b="1">
                <a:solidFill>
                  <a:schemeClr val="bg1"/>
                </a:solidFill>
              </a:rPr>
              <a:t> </a:t>
            </a:r>
            <a:r>
              <a:rPr lang="en-US" sz="1000" b="1">
                <a:solidFill>
                  <a:schemeClr val="bg1"/>
                </a:solidFill>
              </a:rPr>
              <a:t>Casos de uso de Serverless AWS</a:t>
            </a:r>
            <a:r>
              <a:rPr lang="pt-PT" altLang="en-US" sz="1000" b="1">
                <a:solidFill>
                  <a:schemeClr val="bg1"/>
                </a:solidFill>
              </a:rPr>
              <a:t> </a:t>
            </a:r>
            <a:r>
              <a:rPr lang="en-US" sz="1000" b="1">
                <a:solidFill>
                  <a:schemeClr val="bg1"/>
                </a:solidFill>
              </a:rPr>
              <a:t>Projetos de Serverless</a:t>
            </a:r>
            <a:endParaRPr lang="en-US"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656590" y="3061335"/>
            <a:ext cx="4537075" cy="398780"/>
          </a:xfrm>
          <a:prstGeom prst="rect">
            <a:avLst/>
          </a:prstGeom>
          <a:noFill/>
        </p:spPr>
        <p:txBody>
          <a:bodyPr wrap="none" rtlCol="0">
            <a:spAutoFit/>
          </a:bodyPr>
          <a:p>
            <a:pPr algn="l"/>
            <a:r>
              <a:rPr lang="en-US" sz="1000" b="1">
                <a:solidFill>
                  <a:schemeClr val="bg1"/>
                </a:solidFill>
              </a:rPr>
              <a:t>Projetos pessoais:</a:t>
            </a:r>
            <a:r>
              <a:rPr lang="pt-PT" altLang="en-US" sz="1000" b="1">
                <a:solidFill>
                  <a:schemeClr val="bg1"/>
                </a:solidFill>
              </a:rPr>
              <a:t> </a:t>
            </a:r>
            <a:r>
              <a:rPr lang="en-US" sz="1000" b="1">
                <a:solidFill>
                  <a:schemeClr val="bg1"/>
                </a:solidFill>
              </a:rPr>
              <a:t>Construção de aplicações Serverless AWS</a:t>
            </a:r>
            <a:endParaRPr lang="en-US" sz="1000" b="1">
              <a:solidFill>
                <a:schemeClr val="bg1"/>
              </a:solidFill>
            </a:endParaRPr>
          </a:p>
          <a:p>
            <a:pPr algn="l"/>
            <a:r>
              <a:rPr lang="en-US" sz="1000" b="1">
                <a:solidFill>
                  <a:schemeClr val="bg1"/>
                </a:solidFill>
              </a:rPr>
              <a:t>Recursos</a:t>
            </a:r>
            <a:endParaRPr lang="en-US"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607060" y="4333240"/>
            <a:ext cx="3116580" cy="245110"/>
          </a:xfrm>
          <a:prstGeom prst="rect">
            <a:avLst/>
          </a:prstGeom>
          <a:noFill/>
        </p:spPr>
        <p:txBody>
          <a:bodyPr wrap="none" rtlCol="0">
            <a:spAutoFit/>
          </a:bodyPr>
          <a:p>
            <a:pPr algn="l"/>
            <a:r>
              <a:rPr lang="en-US" sz="1000" b="1">
                <a:solidFill>
                  <a:schemeClr val="bg1"/>
                </a:solidFill>
              </a:rPr>
              <a:t>Documentação da AWS</a:t>
            </a:r>
            <a:r>
              <a:rPr lang="pt-PT" altLang="en-US" sz="1000" b="1">
                <a:solidFill>
                  <a:schemeClr val="bg1"/>
                </a:solidFill>
              </a:rPr>
              <a:t> </a:t>
            </a:r>
            <a:r>
              <a:rPr lang="en-US" sz="1000" b="1">
                <a:solidFill>
                  <a:schemeClr val="bg1"/>
                </a:solidFill>
              </a:rPr>
              <a:t>Tutoriais da AWS</a:t>
            </a:r>
            <a:endParaRPr lang="en-US" sz="1000" b="1">
              <a:solidFill>
                <a:schemeClr val="bg1"/>
              </a:solidFill>
            </a:endParaRPr>
          </a:p>
        </p:txBody>
      </p:sp>
      <p:sp>
        <p:nvSpPr>
          <p:cNvPr id="31" name="Text Box 30"/>
          <p:cNvSpPr txBox="1"/>
          <p:nvPr/>
        </p:nvSpPr>
        <p:spPr>
          <a:xfrm>
            <a:off x="452120" y="5102860"/>
            <a:ext cx="4838700" cy="1322070"/>
          </a:xfrm>
          <a:prstGeom prst="rect">
            <a:avLst/>
          </a:prstGeom>
          <a:noFill/>
        </p:spPr>
        <p:txBody>
          <a:bodyPr wrap="none" rtlCol="0">
            <a:spAutoFit/>
          </a:bodyPr>
          <a:p>
            <a:pPr algn="l"/>
            <a:r>
              <a:rPr lang="en-US" sz="1000" b="1">
                <a:solidFill>
                  <a:schemeClr val="bg1"/>
                </a:solidFill>
              </a:rPr>
              <a:t>Esta rotina pode ser adaptada de acordo com as necessidades e </a:t>
            </a:r>
            <a:endParaRPr lang="en-US" sz="1000" b="1">
              <a:solidFill>
                <a:schemeClr val="bg1"/>
              </a:solidFill>
            </a:endParaRPr>
          </a:p>
          <a:p>
            <a:pPr algn="l"/>
            <a:r>
              <a:rPr lang="en-US" sz="1000" b="1">
                <a:solidFill>
                  <a:schemeClr val="bg1"/>
                </a:solidFill>
              </a:rPr>
              <a:t>objetivos do aluno.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Por exemplo, alunos com experiência em desenvolvimento de </a:t>
            </a:r>
            <a:endParaRPr lang="en-US" sz="1000" b="1">
              <a:solidFill>
                <a:schemeClr val="bg1"/>
              </a:solidFill>
            </a:endParaRPr>
          </a:p>
          <a:p>
            <a:pPr algn="l"/>
            <a:r>
              <a:rPr lang="en-US" sz="1000" b="1">
                <a:solidFill>
                  <a:schemeClr val="bg1"/>
                </a:solidFill>
              </a:rPr>
              <a:t>software podem avançar mais rapidamente no conteúdo.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Alunos com menos experiência podem dedicar mais tempo ao </a:t>
            </a:r>
            <a:endParaRPr lang="en-US" sz="1000" b="1">
              <a:solidFill>
                <a:schemeClr val="bg1"/>
              </a:solidFill>
            </a:endParaRPr>
          </a:p>
          <a:p>
            <a:pPr algn="l"/>
            <a:r>
              <a:rPr lang="en-US" sz="1000" b="1">
                <a:solidFill>
                  <a:schemeClr val="bg1"/>
                </a:solidFill>
              </a:rPr>
              <a:t>estudo dos conceitos básicos.</a:t>
            </a:r>
            <a:endParaRPr lang="en-US" sz="1000" b="1">
              <a:solidFill>
                <a:schemeClr val="bg1"/>
              </a:solidFill>
            </a:endParaRPr>
          </a:p>
        </p:txBody>
      </p:sp>
      <p:sp>
        <p:nvSpPr>
          <p:cNvPr id="3" name="Text Box 2"/>
          <p:cNvSpPr txBox="1"/>
          <p:nvPr/>
        </p:nvSpPr>
        <p:spPr>
          <a:xfrm>
            <a:off x="607060" y="939165"/>
            <a:ext cx="3203575" cy="245110"/>
          </a:xfrm>
          <a:prstGeom prst="rect">
            <a:avLst/>
          </a:prstGeom>
          <a:noFill/>
        </p:spPr>
        <p:txBody>
          <a:bodyPr wrap="none" rtlCol="0">
            <a:spAutoFit/>
          </a:bodyPr>
          <a:p>
            <a:pPr algn="l"/>
            <a:r>
              <a:rPr lang="en-US" sz="1000" b="1">
                <a:solidFill>
                  <a:schemeClr val="bg1"/>
                </a:solidFill>
              </a:rPr>
              <a:t>Semana 1-2</a:t>
            </a:r>
            <a:r>
              <a:rPr lang="pt-PT" altLang="en-US" sz="1000" b="1">
                <a:solidFill>
                  <a:schemeClr val="bg1"/>
                </a:solidFill>
              </a:rPr>
              <a:t>: </a:t>
            </a:r>
            <a:r>
              <a:rPr lang="en-US" sz="1000" b="1">
                <a:solidFill>
                  <a:schemeClr val="bg1"/>
                </a:solidFill>
              </a:rPr>
              <a:t>Introdução a Serverless AWS</a:t>
            </a:r>
            <a:endParaRPr lang="en-US" sz="1000" b="1">
              <a:solidFill>
                <a:schemeClr val="bg1"/>
              </a:solidFill>
            </a:endParaRPr>
          </a:p>
        </p:txBody>
      </p:sp>
      <p:sp>
        <p:nvSpPr>
          <p:cNvPr id="4" name="Text Box 3"/>
          <p:cNvSpPr txBox="1"/>
          <p:nvPr/>
        </p:nvSpPr>
        <p:spPr>
          <a:xfrm>
            <a:off x="656590" y="3760470"/>
            <a:ext cx="3357880" cy="245110"/>
          </a:xfrm>
          <a:prstGeom prst="rect">
            <a:avLst/>
          </a:prstGeom>
          <a:noFill/>
        </p:spPr>
        <p:txBody>
          <a:bodyPr wrap="none" rtlCol="0">
            <a:spAutoFit/>
          </a:bodyPr>
          <a:p>
            <a:pPr algn="l"/>
            <a:r>
              <a:rPr lang="en-US" sz="1000" b="1">
                <a:solidFill>
                  <a:schemeClr val="bg1"/>
                </a:solidFill>
              </a:rPr>
              <a:t>Estudo autônomo:</a:t>
            </a:r>
            <a:r>
              <a:rPr lang="pt-PT" altLang="en-US" sz="1000" b="1">
                <a:solidFill>
                  <a:schemeClr val="bg1"/>
                </a:solidFill>
              </a:rPr>
              <a:t> </a:t>
            </a:r>
            <a:r>
              <a:rPr lang="en-US" sz="1000" b="1">
                <a:solidFill>
                  <a:schemeClr val="bg1"/>
                </a:solidFill>
              </a:rPr>
              <a:t>Leitura de documentação</a:t>
            </a:r>
            <a:endParaRPr lang="en-US"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894580" cy="1014730"/>
          </a:xfrm>
          <a:prstGeom prst="rect">
            <a:avLst/>
          </a:prstGeom>
          <a:noFill/>
        </p:spPr>
        <p:txBody>
          <a:bodyPr wrap="none" rtlCol="0">
            <a:spAutoFit/>
          </a:bodyPr>
          <a:p>
            <a:pPr algn="l"/>
            <a:r>
              <a:rPr lang="en-US" sz="1000" b="1">
                <a:solidFill>
                  <a:schemeClr val="bg1"/>
                </a:solidFill>
              </a:rPr>
              <a:t>Estabeleça metas realistas. Não tente aprender tudo de uma vez.</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Comece com os conceitos básicos e avance gradualmente.</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Crie um cronograma e cumpra-o. Ter um plano o ajudará a se </a:t>
            </a:r>
            <a:endParaRPr lang="en-US" sz="1000" b="1">
              <a:solidFill>
                <a:schemeClr val="bg1"/>
              </a:solidFill>
            </a:endParaRPr>
          </a:p>
          <a:p>
            <a:pPr algn="l"/>
            <a:r>
              <a:rPr lang="en-US" sz="1000" b="1">
                <a:solidFill>
                  <a:schemeClr val="bg1"/>
                </a:solidFill>
              </a:rPr>
              <a:t>manter motivado e no caminho certo.</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5175885" cy="1014730"/>
          </a:xfrm>
          <a:prstGeom prst="rect">
            <a:avLst/>
          </a:prstGeom>
          <a:noFill/>
        </p:spPr>
        <p:txBody>
          <a:bodyPr wrap="none" rtlCol="0">
            <a:spAutoFit/>
          </a:bodyPr>
          <a:p>
            <a:pPr algn="l"/>
            <a:r>
              <a:rPr lang="en-US" sz="1000" b="1">
                <a:solidFill>
                  <a:schemeClr val="bg1"/>
                </a:solidFill>
              </a:rPr>
              <a:t>Encontre um grupo de estudo. Trabalhar com outras pessoas </a:t>
            </a:r>
            <a:endParaRPr lang="en-US" sz="1000" b="1">
              <a:solidFill>
                <a:schemeClr val="bg1"/>
              </a:solidFill>
            </a:endParaRPr>
          </a:p>
          <a:p>
            <a:pPr algn="l"/>
            <a:r>
              <a:rPr lang="en-US" sz="1000" b="1">
                <a:solidFill>
                  <a:schemeClr val="bg1"/>
                </a:solidFill>
              </a:rPr>
              <a:t>pode ajudá-lo a aprender e resolver problemas.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Não tenha medo de pedir ajuda. Se você ficar preso em um conceito, </a:t>
            </a:r>
            <a:endParaRPr lang="en-US" sz="1000" b="1">
              <a:solidFill>
                <a:schemeClr val="bg1"/>
              </a:solidFill>
            </a:endParaRPr>
          </a:p>
          <a:p>
            <a:pPr algn="l"/>
            <a:r>
              <a:rPr lang="en-US" sz="1000" b="1">
                <a:solidFill>
                  <a:schemeClr val="bg1"/>
                </a:solidFill>
              </a:rPr>
              <a:t>não tenha medo de procurar ajuda do seu instrutor, de um amigo ou</a:t>
            </a:r>
            <a:endParaRPr lang="en-US" sz="1000" b="1">
              <a:solidFill>
                <a:schemeClr val="bg1"/>
              </a:solidFill>
            </a:endParaRPr>
          </a:p>
          <a:p>
            <a:pPr algn="l"/>
            <a:r>
              <a:rPr lang="en-US" sz="1000" b="1">
                <a:solidFill>
                  <a:schemeClr val="bg1"/>
                </a:solidFill>
              </a:rPr>
              <a:t> de um grupo de discussão online.</a:t>
            </a:r>
            <a:endParaRPr lang="en-US" sz="1000" b="1">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478280" y="271780"/>
            <a:ext cx="1118870" cy="1118870"/>
          </a:xfrm>
          <a:prstGeom prst="rect">
            <a:avLst/>
          </a:prstGeom>
        </p:spPr>
      </p:pic>
      <p:sp>
        <p:nvSpPr>
          <p:cNvPr id="7" name="object 18"/>
          <p:cNvSpPr/>
          <p:nvPr/>
        </p:nvSpPr>
        <p:spPr>
          <a:xfrm>
            <a:off x="279781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76200"/>
            <a:ext cx="5271135" cy="2882900"/>
          </a:xfrm>
          <a:prstGeom prst="rect">
            <a:avLst/>
          </a:prstGeom>
        </p:spPr>
      </p:pic>
      <p:pic>
        <p:nvPicPr>
          <p:cNvPr id="12" name="Picture 11"/>
          <p:cNvPicPr>
            <a:picLocks noChangeAspect="1"/>
          </p:cNvPicPr>
          <p:nvPr/>
        </p:nvPicPr>
        <p:blipFill>
          <a:blip r:embed="rId2"/>
          <a:stretch>
            <a:fillRect/>
          </a:stretch>
        </p:blipFill>
        <p:spPr>
          <a:xfrm>
            <a:off x="564515" y="280606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105150" cy="275590"/>
          </a:xfrm>
          <a:prstGeom prst="rect">
            <a:avLst/>
          </a:prstGeom>
          <a:noFill/>
        </p:spPr>
        <p:txBody>
          <a:bodyPr wrap="none" rtlCol="0">
            <a:spAutoFit/>
          </a:bodyPr>
          <a:p>
            <a:pPr algn="l"/>
            <a:r>
              <a:rPr lang="en-US" sz="1200">
                <a:solidFill>
                  <a:schemeClr val="bg1"/>
                </a:solidFill>
              </a:rPr>
              <a:t>https://github.com/weder96/poc-cd</a:t>
            </a:r>
            <a:r>
              <a:rPr lang="pt-PT" altLang="en-US" sz="1200">
                <a:solidFill>
                  <a:schemeClr val="bg1"/>
                </a:solidFill>
              </a:rPr>
              <a:t>1</a:t>
            </a:r>
            <a:r>
              <a:rPr lang="en-US" sz="1200">
                <a:solidFill>
                  <a:schemeClr val="bg1"/>
                </a:solidFill>
              </a:rPr>
              <a:t>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123305" y="6211570"/>
            <a:ext cx="570547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759575" y="6262370"/>
            <a:ext cx="4817110" cy="368300"/>
          </a:xfrm>
          <a:prstGeom prst="rect">
            <a:avLst/>
          </a:prstGeom>
          <a:noFill/>
        </p:spPr>
        <p:txBody>
          <a:bodyPr wrap="none" rtlCol="0">
            <a:spAutoFit/>
          </a:bodyPr>
          <a:p>
            <a:pPr algn="l"/>
            <a:r>
              <a:rPr lang="en-US">
                <a:solidFill>
                  <a:schemeClr val="bg1"/>
                </a:solidFill>
              </a:rPr>
              <a:t>https://hands-on.cloud/install-aws-cdk-guide/</a:t>
            </a:r>
            <a:endParaRPr lang="en-US">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616075"/>
            <a:ext cx="3771900" cy="1181100"/>
          </a:xfrm>
          <a:prstGeom prst="rect">
            <a:avLst/>
          </a:prstGeom>
        </p:spPr>
      </p:pic>
      <p:sp>
        <p:nvSpPr>
          <p:cNvPr id="10" name="Title 1"/>
          <p:cNvSpPr>
            <a:spLocks noGrp="1"/>
          </p:cNvSpPr>
          <p:nvPr/>
        </p:nvSpPr>
        <p:spPr>
          <a:xfrm>
            <a:off x="317500" y="298005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45770" y="5496560"/>
            <a:ext cx="4038600" cy="1123950"/>
          </a:xfrm>
          <a:prstGeom prst="rect">
            <a:avLst/>
          </a:prstGeom>
        </p:spPr>
      </p:pic>
      <p:pic>
        <p:nvPicPr>
          <p:cNvPr id="13" name="Picture 12"/>
          <p:cNvPicPr>
            <a:picLocks noChangeAspect="1"/>
          </p:cNvPicPr>
          <p:nvPr/>
        </p:nvPicPr>
        <p:blipFill>
          <a:blip r:embed="rId4"/>
          <a:stretch>
            <a:fillRect/>
          </a:stretch>
        </p:blipFill>
        <p:spPr>
          <a:xfrm>
            <a:off x="408305" y="3789680"/>
            <a:ext cx="3321050" cy="1012825"/>
          </a:xfrm>
          <a:prstGeom prst="rect">
            <a:avLst/>
          </a:prstGeom>
        </p:spPr>
      </p:pic>
      <p:sp>
        <p:nvSpPr>
          <p:cNvPr id="14" name="Text Box 13"/>
          <p:cNvSpPr txBox="1"/>
          <p:nvPr/>
        </p:nvSpPr>
        <p:spPr>
          <a:xfrm>
            <a:off x="317500" y="3210560"/>
            <a:ext cx="11033125" cy="583565"/>
          </a:xfrm>
          <a:prstGeom prst="rect">
            <a:avLst/>
          </a:prstGeom>
          <a:noFill/>
        </p:spPr>
        <p:txBody>
          <a:bodyPr wrap="square" rtlCol="0" anchor="t">
            <a:spAutoFit/>
          </a:bodyPr>
          <a:p>
            <a:r>
              <a:rPr lang="en-US" sz="1600">
                <a:solidFill>
                  <a:schemeClr val="bg1"/>
                </a:solidFill>
              </a:rPr>
              <a:t>Installing the AWS CDK is a breeze. Run the following command in your terminal or command prompt to install AWS CDK:</a:t>
            </a:r>
            <a:endParaRPr lang="en-US" sz="1600">
              <a:solidFill>
                <a:schemeClr val="bg1"/>
              </a:solidFill>
            </a:endParaRPr>
          </a:p>
        </p:txBody>
      </p:sp>
      <p:sp>
        <p:nvSpPr>
          <p:cNvPr id="15" name="Title 1"/>
          <p:cNvSpPr>
            <a:spLocks noGrp="1"/>
          </p:cNvSpPr>
          <p:nvPr/>
        </p:nvSpPr>
        <p:spPr>
          <a:xfrm>
            <a:off x="367030" y="50558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416165" y="6211570"/>
            <a:ext cx="436308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433945" y="6268085"/>
            <a:ext cx="4304030" cy="337185"/>
          </a:xfrm>
          <a:prstGeom prst="rect">
            <a:avLst/>
          </a:prstGeom>
          <a:noFill/>
        </p:spPr>
        <p:txBody>
          <a:bodyPr wrap="none" rtlCol="0">
            <a:spAutoFit/>
          </a:bodyPr>
          <a:p>
            <a:pPr algn="l"/>
            <a:r>
              <a:rPr lang="en-US" sz="1600">
                <a:solidFill>
                  <a:schemeClr val="bg1"/>
                </a:solidFill>
              </a:rPr>
              <a:t>https://hands-on.cloud/install-aws-cdk-guide/</a:t>
            </a:r>
            <a:endParaRPr lang="en-US" sz="16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360426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 cdk synth</a:t>
            </a:r>
            <a:endParaRPr lang="en-US" sz="1200">
              <a:solidFill>
                <a:schemeClr val="bg1"/>
              </a:solidFill>
            </a:endParaRPr>
          </a:p>
        </p:txBody>
      </p:sp>
      <p:sp>
        <p:nvSpPr>
          <p:cNvPr id="19" name="Text Box 18"/>
          <p:cNvSpPr txBox="1"/>
          <p:nvPr/>
        </p:nvSpPr>
        <p:spPr>
          <a:xfrm>
            <a:off x="435610" y="3912870"/>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Prerequisites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cdk bootstrap</a:t>
            </a:r>
            <a:endParaRPr lang="en-US" sz="1200">
              <a:solidFill>
                <a:schemeClr val="bg1"/>
              </a:solidFill>
            </a:endParaRPr>
          </a:p>
        </p:txBody>
      </p:sp>
      <p:pic>
        <p:nvPicPr>
          <p:cNvPr id="2" name="Picture 1"/>
          <p:cNvPicPr>
            <a:picLocks noChangeAspect="1"/>
          </p:cNvPicPr>
          <p:nvPr/>
        </p:nvPicPr>
        <p:blipFill>
          <a:blip r:embed="rId3"/>
          <a:stretch>
            <a:fillRect/>
          </a:stretch>
        </p:blipFill>
        <p:spPr>
          <a:xfrm>
            <a:off x="469900"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sz="1600">
                <a:solidFill>
                  <a:schemeClr val="bg1"/>
                </a:solidFill>
              </a:rPr>
              <a:t>You’re ready to deploy your AWS CDK app with your synthesized CloudFormation templates and bootstrapped stack. To do this, run the </a:t>
            </a:r>
            <a:r>
              <a:rPr sz="1600" b="1">
                <a:solidFill>
                  <a:schemeClr val="bg1"/>
                </a:solidFill>
              </a:rPr>
              <a:t>cdk deploy</a:t>
            </a:r>
            <a:r>
              <a:rPr sz="1600">
                <a:solidFill>
                  <a:schemeClr val="bg1"/>
                </a:solidFill>
              </a:rPr>
              <a:t> command in your 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492250"/>
            <a:ext cx="5433695" cy="1167765"/>
          </a:xfrm>
          <a:prstGeom prst="rect">
            <a:avLst/>
          </a:prstGeom>
        </p:spPr>
      </p:pic>
      <p:sp>
        <p:nvSpPr>
          <p:cNvPr id="18" name="Text Box 17"/>
          <p:cNvSpPr txBox="1"/>
          <p:nvPr/>
        </p:nvSpPr>
        <p:spPr>
          <a:xfrm>
            <a:off x="2451735" y="178943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deploy</a:t>
            </a:r>
            <a:endParaRPr lang="pt-PT" altLang="en-US" sz="1200">
              <a:solidFill>
                <a:schemeClr val="bg1"/>
              </a:solidFill>
            </a:endParaRPr>
          </a:p>
        </p:txBody>
      </p:sp>
      <p:pic>
        <p:nvPicPr>
          <p:cNvPr id="6" name="Picture 5"/>
          <p:cNvPicPr>
            <a:picLocks noChangeAspect="1"/>
          </p:cNvPicPr>
          <p:nvPr/>
        </p:nvPicPr>
        <p:blipFill>
          <a:blip r:embed="rId3"/>
          <a:stretch>
            <a:fillRect/>
          </a:stretch>
        </p:blipFill>
        <p:spPr>
          <a:xfrm>
            <a:off x="516890" y="3571875"/>
            <a:ext cx="6762750" cy="3101340"/>
          </a:xfrm>
          <a:prstGeom prst="rect">
            <a:avLst/>
          </a:prstGeom>
        </p:spPr>
      </p:pic>
      <p:sp>
        <p:nvSpPr>
          <p:cNvPr id="7" name="Text Box 6"/>
          <p:cNvSpPr txBox="1"/>
          <p:nvPr/>
        </p:nvSpPr>
        <p:spPr>
          <a:xfrm>
            <a:off x="444500" y="2660015"/>
            <a:ext cx="10780395" cy="829945"/>
          </a:xfrm>
          <a:prstGeom prst="rect">
            <a:avLst/>
          </a:prstGeom>
          <a:noFill/>
        </p:spPr>
        <p:txBody>
          <a:bodyPr wrap="square" rtlCol="0" anchor="t">
            <a:spAutoFit/>
          </a:bodyPr>
          <a:p>
            <a:pPr algn="l"/>
            <a:r>
              <a:rPr sz="1600">
                <a:solidFill>
                  <a:schemeClr val="bg1"/>
                </a:solidFill>
              </a:rPr>
              <a:t>This command deploys your CDK app to your AWS account,</a:t>
            </a:r>
            <a:r>
              <a:rPr sz="1600" b="1">
                <a:solidFill>
                  <a:schemeClr val="bg1"/>
                </a:solidFill>
              </a:rPr>
              <a:t> creating and updating the necessary AWS resources</a:t>
            </a:r>
            <a:r>
              <a:rPr sz="1600">
                <a:solidFill>
                  <a:schemeClr val="bg1"/>
                </a:solidFill>
              </a:rPr>
              <a:t> as defined in your CloudFormation templates. Once the deployment is complete, you can monitor and manage your deployed resources using the </a:t>
            </a:r>
            <a:r>
              <a:rPr sz="1600" b="1">
                <a:solidFill>
                  <a:schemeClr val="bg1"/>
                </a:solidFill>
              </a:rPr>
              <a:t>AWS Management Console 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76885" y="630174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347345" y="1494790"/>
            <a:ext cx="6669405" cy="1703705"/>
          </a:xfrm>
          <a:prstGeom prst="rect">
            <a:avLst/>
          </a:prstGeom>
        </p:spPr>
      </p:pic>
      <p:pic>
        <p:nvPicPr>
          <p:cNvPr id="4" name="Picture 3"/>
          <p:cNvPicPr>
            <a:picLocks noChangeAspect="1"/>
          </p:cNvPicPr>
          <p:nvPr/>
        </p:nvPicPr>
        <p:blipFill>
          <a:blip r:embed="rId3"/>
          <a:stretch>
            <a:fillRect/>
          </a:stretch>
        </p:blipFill>
        <p:spPr>
          <a:xfrm>
            <a:off x="3627755" y="3419475"/>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5116830"/>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destroy</a:t>
            </a:r>
            <a:endParaRPr lang="pt-PT" altLang="en-US" sz="1200">
              <a:solidFill>
                <a:schemeClr val="bg1"/>
              </a:solidFill>
            </a:endParaRPr>
          </a:p>
        </p:txBody>
      </p:sp>
      <p:pic>
        <p:nvPicPr>
          <p:cNvPr id="4" name="Picture 3"/>
          <p:cNvPicPr>
            <a:picLocks noChangeAspect="1"/>
          </p:cNvPicPr>
          <p:nvPr/>
        </p:nvPicPr>
        <p:blipFill>
          <a:blip r:embed="rId3"/>
          <a:stretch>
            <a:fillRect/>
          </a:stretch>
        </p:blipFill>
        <p:spPr>
          <a:xfrm>
            <a:off x="459105" y="332676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11988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diff</a:t>
            </a:r>
            <a:endParaRPr lang="pt-PT" altLang="en-US" sz="1200">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945640"/>
            <a:ext cx="7988300" cy="4807585"/>
          </a:xfrm>
          <a:prstGeom prst="rect">
            <a:avLst/>
          </a:prstGeom>
        </p:spPr>
      </p:pic>
      <p:sp>
        <p:nvSpPr>
          <p:cNvPr id="5" name="Rectangles 4"/>
          <p:cNvSpPr/>
          <p:nvPr/>
        </p:nvSpPr>
        <p:spPr>
          <a:xfrm>
            <a:off x="4088765" y="5842000"/>
            <a:ext cx="810323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3665855" y="167830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5048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9895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3037840"/>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DynamoBD and Grant Permissions Lambda Functions</a:t>
            </a:r>
            <a:endParaRPr lang="pt-PT" sz="1600" b="1">
              <a:solidFill>
                <a:schemeClr val="bg1"/>
              </a:solidFill>
            </a:endParaRPr>
          </a:p>
        </p:txBody>
      </p:sp>
      <p:sp>
        <p:nvSpPr>
          <p:cNvPr id="5" name="Rectangles 4"/>
          <p:cNvSpPr/>
          <p:nvPr/>
        </p:nvSpPr>
        <p:spPr>
          <a:xfrm>
            <a:off x="596900" y="3246120"/>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586730"/>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3037840"/>
            <a:ext cx="728980" cy="728980"/>
          </a:xfrm>
          <a:prstGeom prst="rect">
            <a:avLst/>
          </a:prstGeom>
        </p:spPr>
      </p:pic>
      <p:pic>
        <p:nvPicPr>
          <p:cNvPr id="7" name="Picture 6"/>
          <p:cNvPicPr>
            <a:picLocks noChangeAspect="1"/>
          </p:cNvPicPr>
          <p:nvPr/>
        </p:nvPicPr>
        <p:blipFill>
          <a:blip r:embed="rId3"/>
          <a:stretch>
            <a:fillRect/>
          </a:stretch>
        </p:blipFill>
        <p:spPr>
          <a:xfrm>
            <a:off x="6466840" y="1337945"/>
            <a:ext cx="5229225" cy="1390650"/>
          </a:xfrm>
          <a:prstGeom prst="rect">
            <a:avLst/>
          </a:prstGeom>
        </p:spPr>
      </p:pic>
      <p:pic>
        <p:nvPicPr>
          <p:cNvPr id="11" name="Picture 10"/>
          <p:cNvPicPr>
            <a:picLocks noChangeAspect="1"/>
          </p:cNvPicPr>
          <p:nvPr/>
        </p:nvPicPr>
        <p:blipFill>
          <a:blip r:embed="rId4"/>
          <a:stretch>
            <a:fillRect/>
          </a:stretch>
        </p:blipFill>
        <p:spPr>
          <a:xfrm>
            <a:off x="442595" y="1337945"/>
            <a:ext cx="5946140" cy="1402715"/>
          </a:xfrm>
          <a:prstGeom prst="rect">
            <a:avLst/>
          </a:prstGeom>
        </p:spPr>
      </p:pic>
      <p:cxnSp>
        <p:nvCxnSpPr>
          <p:cNvPr id="12" name="Straight Arrow Connector 11"/>
          <p:cNvCxnSpPr/>
          <p:nvPr/>
        </p:nvCxnSpPr>
        <p:spPr>
          <a:xfrm flipH="1" flipV="1">
            <a:off x="3100070" y="2519045"/>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519045"/>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76225" y="45624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Reading Lambda Functions</a:t>
            </a:r>
            <a:endParaRPr lang="pt-PT" sz="1600" b="1">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064760" y="1012825"/>
            <a:ext cx="6859270" cy="3175000"/>
          </a:xfrm>
          <a:prstGeom prst="rect">
            <a:avLst/>
          </a:prstGeom>
        </p:spPr>
      </p:pic>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1120140"/>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468880"/>
            <a:ext cx="2943225" cy="1971675"/>
          </a:xfrm>
          <a:prstGeom prst="rect">
            <a:avLst/>
          </a:prstGeom>
        </p:spPr>
      </p:pic>
      <p:cxnSp>
        <p:nvCxnSpPr>
          <p:cNvPr id="17" name="Straight Arrow Connector 16"/>
          <p:cNvCxnSpPr>
            <a:endCxn id="18" idx="0"/>
          </p:cNvCxnSpPr>
          <p:nvPr/>
        </p:nvCxnSpPr>
        <p:spPr>
          <a:xfrm>
            <a:off x="2009775" y="167957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03784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532505" cy="398780"/>
          </a:xfrm>
          <a:prstGeom prst="rect">
            <a:avLst/>
          </a:prstGeom>
          <a:noFill/>
        </p:spPr>
        <p:txBody>
          <a:bodyPr wrap="none" rtlCol="0">
            <a:spAutoFit/>
          </a:bodyPr>
          <a:p>
            <a:pPr algn="l"/>
            <a:r>
              <a:rPr lang="pt-PT" altLang="en-US" sz="2000" b="1" dirty="0">
                <a:solidFill>
                  <a:schemeClr val="bg1"/>
                </a:solidFill>
                <a:sym typeface="+mn-ea"/>
              </a:rPr>
              <a:t>Prerequisites and Tools</a:t>
            </a:r>
            <a:endParaRPr lang="pt-PT" altLang="en-US" sz="2000" b="1">
              <a:solidFill>
                <a:schemeClr val="bg1"/>
              </a:solidFill>
            </a:endParaRPr>
          </a:p>
        </p:txBody>
      </p:sp>
      <p:sp>
        <p:nvSpPr>
          <p:cNvPr id="2" name="Text Box 1"/>
          <p:cNvSpPr txBox="1"/>
          <p:nvPr/>
        </p:nvSpPr>
        <p:spPr>
          <a:xfrm>
            <a:off x="525780" y="1101090"/>
            <a:ext cx="7098665" cy="2061210"/>
          </a:xfrm>
          <a:prstGeom prst="rect">
            <a:avLst/>
          </a:prstGeom>
          <a:noFill/>
        </p:spPr>
        <p:txBody>
          <a:bodyPr wrap="square" rtlCol="0">
            <a:spAutoFit/>
          </a:bodyPr>
          <a:p>
            <a:pPr indent="0" algn="l">
              <a:buFont typeface="Arial" panose="02080604020202020204" pitchFamily="34" charset="0"/>
              <a:buNone/>
            </a:pPr>
            <a:r>
              <a:rPr lang="pt-PT" altLang="en-US" sz="1600">
                <a:solidFill>
                  <a:schemeClr val="bg1"/>
                </a:solidFill>
                <a:sym typeface="+mn-ea"/>
              </a:rPr>
              <a:t>6</a:t>
            </a:r>
            <a:r>
              <a:rPr lang="en-US" sz="1600">
                <a:solidFill>
                  <a:schemeClr val="bg1"/>
                </a:solidFill>
                <a:sym typeface="+mn-ea"/>
              </a:rPr>
              <a:t> main Prerequisites;</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endParaRPr>
          </a:p>
          <a:p>
            <a:pPr marL="457200" indent="-457200" algn="l">
              <a:buAutoNum type="arabicPeriod"/>
            </a:pPr>
            <a:r>
              <a:rPr lang="en-US" sz="1600">
                <a:solidFill>
                  <a:schemeClr val="bg1"/>
                </a:solidFill>
                <a:sym typeface="+mn-ea"/>
              </a:rPr>
              <a:t>AWS Account and User</a:t>
            </a:r>
            <a:endParaRPr lang="en-US" sz="1600">
              <a:solidFill>
                <a:schemeClr val="bg1"/>
              </a:solidFill>
            </a:endParaRPr>
          </a:p>
          <a:p>
            <a:pPr marL="457200" indent="-457200" algn="l">
              <a:buAutoNum type="arabicPeriod"/>
            </a:pPr>
            <a:r>
              <a:rPr lang="en-US" sz="1600">
                <a:solidFill>
                  <a:schemeClr val="bg1"/>
                </a:solidFill>
                <a:sym typeface="+mn-ea"/>
              </a:rPr>
              <a:t>AWS CLI</a:t>
            </a:r>
            <a:endParaRPr lang="en-US" sz="1600">
              <a:solidFill>
                <a:schemeClr val="bg1"/>
              </a:solidFill>
            </a:endParaRPr>
          </a:p>
          <a:p>
            <a:pPr marL="457200" indent="-457200" algn="l">
              <a:buAutoNum type="arabicPeriod"/>
            </a:pPr>
            <a:r>
              <a:rPr lang="pt-PT" altLang="en-US" sz="1600">
                <a:solidFill>
                  <a:schemeClr val="bg1"/>
                </a:solidFill>
                <a:sym typeface="+mn-ea"/>
              </a:rPr>
              <a:t>Python 3.10</a:t>
            </a:r>
            <a:endParaRPr lang="en-US" sz="1600">
              <a:solidFill>
                <a:schemeClr val="bg1"/>
              </a:solidFill>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Visual Studio Code</a:t>
            </a:r>
            <a:endParaRPr lang="en-US" sz="1600">
              <a:solidFill>
                <a:schemeClr val="bg1"/>
              </a:solidFill>
              <a:sym typeface="+mn-ea"/>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a:t>
            </a:r>
            <a:r>
              <a:rPr lang="pt-PT" altLang="en-US" sz="1600">
                <a:solidFill>
                  <a:schemeClr val="bg1"/>
                </a:solidFill>
                <a:sym typeface="+mn-ea"/>
              </a:rPr>
              <a:t>Intellij IDE</a:t>
            </a:r>
            <a:endParaRPr lang="en-US" sz="1600">
              <a:solidFill>
                <a:schemeClr val="bg1"/>
              </a:solidFill>
            </a:endParaRPr>
          </a:p>
          <a:p>
            <a:pPr marL="457200" indent="-457200" algn="l">
              <a:buAutoNum type="arabicPeriod"/>
            </a:pPr>
            <a:r>
              <a:rPr lang="en-US" sz="1600">
                <a:solidFill>
                  <a:schemeClr val="bg1"/>
                </a:solidFill>
                <a:sym typeface="+mn-ea"/>
              </a:rPr>
              <a:t>Postman</a:t>
            </a:r>
            <a:endParaRPr lang="en-US" sz="16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550545" y="3959225"/>
            <a:ext cx="2018030" cy="3911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cxnSp>
        <p:nvCxnSpPr>
          <p:cNvPr id="15" name="Straight Arrow Connector 14"/>
          <p:cNvCxnSpPr>
            <a:stCxn id="18" idx="3"/>
          </p:cNvCxnSpPr>
          <p:nvPr/>
        </p:nvCxnSpPr>
        <p:spPr>
          <a:xfrm flipV="1">
            <a:off x="2568575" y="3529330"/>
            <a:ext cx="3872865" cy="62547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93802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7889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66280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29679</Words>
  <Application>WPS Presentation</Application>
  <PresentationFormat>Widescreen</PresentationFormat>
  <Paragraphs>1591</Paragraphs>
  <Slides>120</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120</vt:i4>
      </vt:variant>
    </vt:vector>
  </HeadingPairs>
  <TitlesOfParts>
    <vt:vector size="144"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Office Theme</vt:lpstr>
      <vt:lpstr>Conhecendo AWS Serverless com CDK, Java e Python</vt:lpstr>
      <vt:lpstr>Getting to know AWS Serverless with CDK, Java and Python</vt:lpstr>
      <vt:lpstr>PowerPoint 演示文稿</vt:lpstr>
      <vt:lpstr>PowerPoint 演示文稿</vt:lpstr>
      <vt:lpstr>Question  AI</vt:lpstr>
      <vt:lpstr>PowerPoint 演示文稿</vt:lpstr>
      <vt:lpstr>PowerPoint 演示文稿</vt:lpstr>
      <vt:lpstr>Prerequisites  and  Tools</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Serverless</vt:lpstr>
      <vt:lpstr>PowerPoint 演示文稿</vt:lpstr>
      <vt:lpstr>PowerPoint 演示文稿</vt:lpstr>
      <vt:lpstr>PowerPoint 演示文稿</vt:lpstr>
      <vt:lpstr>PowerPoint 演示文稿</vt:lpstr>
      <vt:lpstr>PowerPoint 演示文稿</vt:lpstr>
      <vt:lpstr>AWS Storage</vt:lpstr>
      <vt:lpstr>PowerPoint 演示文稿</vt:lpstr>
      <vt:lpstr>AWS Database</vt:lpstr>
      <vt:lpstr>PowerPoint 演示文稿</vt:lpstr>
      <vt:lpstr>PowerPoint 演示文稿</vt:lpstr>
      <vt:lpstr>PowerPoint 演示文稿</vt:lpstr>
      <vt:lpstr>AWS API  Gateway</vt:lpstr>
      <vt:lpstr>PowerPoint 演示文稿</vt:lpstr>
      <vt:lpstr>AWS Application Integration</vt:lpstr>
      <vt:lpstr>Amazon  SNS</vt:lpstr>
      <vt:lpstr>PowerPoint 演示文稿</vt:lpstr>
      <vt:lpstr>PowerPoint 演示文稿</vt:lpstr>
      <vt:lpstr>Amazon  SQS</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889</cp:revision>
  <dcterms:created xsi:type="dcterms:W3CDTF">2023-09-22T13:53:35Z</dcterms:created>
  <dcterms:modified xsi:type="dcterms:W3CDTF">2023-09-22T13:53:35Z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